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eAJUbk8rkC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Wythnos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Iechyd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Meddwl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Plant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Chwefror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1-7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Sleidiau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gwasanaeth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ar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gyfer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pobl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ifanc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uwchradd</a:t>
            </a:r>
            <a:endParaRPr lang="en-US" sz="2800" b="1" dirty="0">
              <a:solidFill>
                <a:srgbClr val="FFFFFF"/>
              </a:solidFill>
            </a:endParaRPr>
          </a:p>
          <a:p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23" y="4233306"/>
            <a:ext cx="9822396" cy="10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2</a:t>
            </a:r>
            <a:endParaRPr lang="en-GB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0572" y="1971527"/>
            <a:ext cx="4946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“</a:t>
            </a:r>
            <a:r>
              <a:rPr lang="en-GB" sz="2800" b="1" dirty="0">
                <a:solidFill>
                  <a:schemeClr val="bg1"/>
                </a:solidFill>
              </a:rPr>
              <a:t>Nod ‘</a:t>
            </a:r>
            <a:r>
              <a:rPr lang="en-GB" sz="2800" b="1" dirty="0" err="1">
                <a:solidFill>
                  <a:schemeClr val="bg1"/>
                </a:solidFill>
              </a:rPr>
              <a:t>Mynegwch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eich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hun</a:t>
            </a:r>
            <a:r>
              <a:rPr lang="en-GB" sz="2800" b="1" dirty="0">
                <a:solidFill>
                  <a:schemeClr val="bg1"/>
                </a:solidFill>
              </a:rPr>
              <a:t>’ </a:t>
            </a:r>
            <a:r>
              <a:rPr lang="en-GB" sz="2800" b="1" dirty="0" err="1">
                <a:solidFill>
                  <a:schemeClr val="bg1"/>
                </a:solidFill>
              </a:rPr>
              <a:t>yw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darganfod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ffyrdd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creadigol</a:t>
            </a:r>
            <a:r>
              <a:rPr lang="en-GB" sz="2800" b="1" dirty="0">
                <a:solidFill>
                  <a:schemeClr val="bg1"/>
                </a:solidFill>
              </a:rPr>
              <a:t> o </a:t>
            </a:r>
            <a:r>
              <a:rPr lang="en-GB" sz="2800" b="1" dirty="0" err="1">
                <a:solidFill>
                  <a:schemeClr val="bg1"/>
                </a:solidFill>
              </a:rPr>
              <a:t>rannu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teimladau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meddyliau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neu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syniadau</a:t>
            </a:r>
            <a:r>
              <a:rPr lang="en-US" sz="2800" b="1" dirty="0">
                <a:solidFill>
                  <a:srgbClr val="FFFFFF"/>
                </a:solidFill>
              </a:rPr>
              <a:t>…</a:t>
            </a:r>
            <a:br>
              <a:rPr lang="en-US" sz="2800" b="1" dirty="0">
                <a:solidFill>
                  <a:srgbClr val="FFFFFF"/>
                </a:solidFill>
              </a:rPr>
            </a:b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…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drwy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gyfrwng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celf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ysgrifennu</a:t>
            </a:r>
            <a:r>
              <a:rPr lang="en-GB" sz="2800" b="1" dirty="0">
                <a:solidFill>
                  <a:schemeClr val="bg1"/>
                </a:solidFill>
              </a:rPr>
              <a:t>, </a:t>
            </a:r>
            <a:r>
              <a:rPr lang="en-GB" sz="2800" b="1" dirty="0" err="1">
                <a:solidFill>
                  <a:schemeClr val="bg1"/>
                </a:solidFill>
              </a:rPr>
              <a:t>cerddoriaeth</a:t>
            </a:r>
            <a:r>
              <a:rPr lang="en-GB" sz="2800" b="1" dirty="0">
                <a:solidFill>
                  <a:schemeClr val="bg1"/>
                </a:solidFill>
              </a:rPr>
              <a:t>, dawns a </a:t>
            </a:r>
            <a:r>
              <a:rPr lang="en-GB" sz="2800" b="1" dirty="0" err="1">
                <a:solidFill>
                  <a:schemeClr val="bg1"/>
                </a:solidFill>
              </a:rPr>
              <a:t>drwy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wneud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pethau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sy’n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gwneud</a:t>
            </a:r>
            <a:r>
              <a:rPr lang="en-GB" sz="2800" b="1" dirty="0">
                <a:solidFill>
                  <a:schemeClr val="bg1"/>
                </a:solidFill>
              </a:rPr>
              <a:t> i </a:t>
            </a:r>
            <a:r>
              <a:rPr lang="en-GB" sz="2800" b="1" dirty="0" err="1">
                <a:solidFill>
                  <a:schemeClr val="bg1"/>
                </a:solidFill>
              </a:rPr>
              <a:t>ni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deimlo’n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err="1">
                <a:solidFill>
                  <a:schemeClr val="bg1"/>
                </a:solidFill>
              </a:rPr>
              <a:t>dda</a:t>
            </a:r>
            <a:r>
              <a:rPr lang="en-GB" sz="2800" b="1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31053" y="1973391"/>
            <a:ext cx="5910185" cy="4291942"/>
            <a:chOff x="5931053" y="1973391"/>
            <a:chExt cx="5910185" cy="4291942"/>
          </a:xfrm>
        </p:grpSpPr>
        <p:pic>
          <p:nvPicPr>
            <p:cNvPr id="1028" name="Picture 4" descr="person doing wall graffiti">
              <a:extLst>
                <a:ext uri="{FF2B5EF4-FFF2-40B4-BE49-F238E27FC236}">
                  <a16:creationId xmlns:a16="http://schemas.microsoft.com/office/drawing/2014/main" id="{38A3C431-A0C6-4E51-8AEE-0BFDDBECC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053" y="1983620"/>
              <a:ext cx="3668540" cy="18757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ancing, Dancers, Dance, Dancer, School Of Dance">
              <a:extLst>
                <a:ext uri="{FF2B5EF4-FFF2-40B4-BE49-F238E27FC236}">
                  <a16:creationId xmlns:a16="http://schemas.microsoft.com/office/drawing/2014/main" id="{7C9706FE-306C-41AC-B0D7-7231CDBAB5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49" r="11772"/>
            <a:stretch/>
          </p:blipFill>
          <p:spPr bwMode="auto">
            <a:xfrm>
              <a:off x="9736667" y="1973391"/>
              <a:ext cx="2104571" cy="18970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Painting, Pencils, Pens, Watercolour, Paint, Acrylic">
              <a:extLst>
                <a:ext uri="{FF2B5EF4-FFF2-40B4-BE49-F238E27FC236}">
                  <a16:creationId xmlns:a16="http://schemas.microsoft.com/office/drawing/2014/main" id="{D0903E54-D282-4D4D-AB64-892024EB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60" y="4027714"/>
              <a:ext cx="3664859" cy="22376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larinet, Music, Instrument, Jazz, Musical, Sound">
              <a:extLst>
                <a:ext uri="{FF2B5EF4-FFF2-40B4-BE49-F238E27FC236}">
                  <a16:creationId xmlns:a16="http://schemas.microsoft.com/office/drawing/2014/main" id="{3A38896C-901F-455E-AF88-4F4908BA4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79"/>
            <a:stretch/>
          </p:blipFill>
          <p:spPr bwMode="auto">
            <a:xfrm>
              <a:off x="9728302" y="4003821"/>
              <a:ext cx="2100221" cy="22615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9" name="Picture 18" descr="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78" y="520552"/>
            <a:ext cx="9634236" cy="5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3</a:t>
            </a:r>
            <a:endParaRPr lang="en-GB" i="1" dirty="0"/>
          </a:p>
        </p:txBody>
      </p:sp>
      <p:sp>
        <p:nvSpPr>
          <p:cNvPr id="2" name="Rectangle 1"/>
          <p:cNvSpPr/>
          <p:nvPr/>
        </p:nvSpPr>
        <p:spPr>
          <a:xfrm>
            <a:off x="1003905" y="1865983"/>
            <a:ext cx="1042609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Gall bod </a:t>
            </a:r>
            <a:r>
              <a:rPr lang="en-US" sz="2200" dirty="0" err="1">
                <a:solidFill>
                  <a:srgbClr val="FFFFFF"/>
                </a:solidFill>
              </a:rPr>
              <a:t>yn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greadigol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mynegi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eich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hun</a:t>
            </a:r>
            <a:r>
              <a:rPr lang="en-US" sz="2200" dirty="0">
                <a:solidFill>
                  <a:srgbClr val="FFFFFF"/>
                </a:solidFill>
              </a:rPr>
              <a:t>: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Eich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helpu</a:t>
            </a:r>
            <a:r>
              <a:rPr lang="en-US" sz="2200" dirty="0">
                <a:solidFill>
                  <a:srgbClr val="FFFFFF"/>
                </a:solidFill>
              </a:rPr>
              <a:t> i </a:t>
            </a:r>
            <a:r>
              <a:rPr lang="en-US" sz="2200" dirty="0" err="1">
                <a:solidFill>
                  <a:srgbClr val="FFFFFF"/>
                </a:solidFill>
              </a:rPr>
              <a:t>ymlacio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diosg</a:t>
            </a:r>
            <a:r>
              <a:rPr lang="en-US" sz="2200" dirty="0">
                <a:solidFill>
                  <a:srgbClr val="FFFFFF"/>
                </a:solidFill>
              </a:rPr>
              <a:t> stress </a:t>
            </a:r>
            <a:r>
              <a:rPr lang="en-US" sz="2200" dirty="0" err="1">
                <a:solidFill>
                  <a:srgbClr val="FFFFFF"/>
                </a:solidFill>
              </a:rPr>
              <a:t>neu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straen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Cynhyrchu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endorffinau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sy’n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ein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peri</a:t>
            </a:r>
            <a:r>
              <a:rPr lang="en-US" sz="2200" dirty="0">
                <a:solidFill>
                  <a:srgbClr val="FFFFFF"/>
                </a:solidFill>
              </a:rPr>
              <a:t> i </a:t>
            </a:r>
            <a:r>
              <a:rPr lang="en-US" sz="2200" dirty="0" err="1">
                <a:solidFill>
                  <a:srgbClr val="FFFFFF"/>
                </a:solidFill>
              </a:rPr>
              <a:t>deimlo’n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dda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chodi’n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hysbryd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eicn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grymuso</a:t>
            </a:r>
            <a:r>
              <a:rPr lang="en-US" sz="2200" dirty="0">
                <a:solidFill>
                  <a:srgbClr val="FFFFFF"/>
                </a:solidFill>
              </a:rPr>
              <a:t>, a </a:t>
            </a:r>
            <a:r>
              <a:rPr lang="en-US" sz="2200" dirty="0" err="1">
                <a:solidFill>
                  <a:srgbClr val="FFFFFF"/>
                </a:solidFill>
              </a:rPr>
              <a:t>chreu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synnwyr</a:t>
            </a:r>
            <a:r>
              <a:rPr lang="en-US" sz="2200" dirty="0">
                <a:solidFill>
                  <a:srgbClr val="FFFFFF"/>
                </a:solidFill>
              </a:rPr>
              <a:t> o </a:t>
            </a:r>
            <a:r>
              <a:rPr lang="en-US" sz="2200" dirty="0" err="1">
                <a:solidFill>
                  <a:srgbClr val="FFFFFF"/>
                </a:solidFill>
              </a:rPr>
              <a:t>hunaniaeth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chyflawniad</a:t>
            </a:r>
            <a:endParaRPr lang="en-GB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Yn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helpu</a:t>
            </a:r>
            <a:r>
              <a:rPr lang="en-US" sz="2200" dirty="0">
                <a:solidFill>
                  <a:srgbClr val="FFFFFF"/>
                </a:solidFill>
              </a:rPr>
              <a:t> i </a:t>
            </a:r>
            <a:r>
              <a:rPr lang="en-US" sz="2200" dirty="0" err="1">
                <a:solidFill>
                  <a:srgbClr val="FFFFFF"/>
                </a:solidFill>
              </a:rPr>
              <a:t>hybu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eich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hunan-barch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ymgysylltu</a:t>
            </a:r>
            <a:r>
              <a:rPr lang="en-US" sz="2200" dirty="0">
                <a:solidFill>
                  <a:srgbClr val="FFFFFF"/>
                </a:solidFill>
              </a:rPr>
              <a:t> ag </a:t>
            </a:r>
            <a:r>
              <a:rPr lang="en-US" sz="2200" dirty="0" err="1">
                <a:solidFill>
                  <a:srgbClr val="FFFFFF"/>
                </a:solidFill>
              </a:rPr>
              <a:t>eraill</a:t>
            </a:r>
            <a:r>
              <a:rPr lang="en-US" sz="2200" dirty="0">
                <a:solidFill>
                  <a:srgbClr val="FFFFFF"/>
                </a:solidFill>
              </a:rPr>
              <a:t>, a </a:t>
            </a:r>
            <a:r>
              <a:rPr lang="en-US" sz="2200" dirty="0" err="1">
                <a:solidFill>
                  <a:srgbClr val="FFFFFF"/>
                </a:solidFill>
              </a:rPr>
              <a:t>rhoi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pwrpas</a:t>
            </a:r>
            <a:r>
              <a:rPr lang="en-US" sz="2200" dirty="0">
                <a:solidFill>
                  <a:srgbClr val="FFFFFF"/>
                </a:solidFill>
              </a:rPr>
              <a:t> ac </a:t>
            </a:r>
            <a:r>
              <a:rPr lang="en-US" sz="2200" dirty="0" err="1">
                <a:solidFill>
                  <a:srgbClr val="FFFFFF"/>
                </a:solidFill>
              </a:rPr>
              <a:t>ystyr</a:t>
            </a:r>
            <a:r>
              <a:rPr lang="en-US" sz="2200" dirty="0">
                <a:solidFill>
                  <a:srgbClr val="FFFFFF"/>
                </a:solidFill>
              </a:rPr>
              <a:t> i chi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Sut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mae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cymdeithas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yn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disgwyl</a:t>
            </a:r>
            <a:r>
              <a:rPr lang="en-US" sz="2200" dirty="0">
                <a:solidFill>
                  <a:srgbClr val="FFFFFF"/>
                </a:solidFill>
              </a:rPr>
              <a:t> i </a:t>
            </a:r>
            <a:r>
              <a:rPr lang="en-US" sz="2200" dirty="0" err="1">
                <a:solidFill>
                  <a:srgbClr val="FFFFFF"/>
                </a:solidFill>
              </a:rPr>
              <a:t>bobl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ifanc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ymddangos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meddwl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siarad</a:t>
            </a:r>
            <a:r>
              <a:rPr lang="en-US" sz="2200" dirty="0">
                <a:solidFill>
                  <a:srgbClr val="FFFFFF"/>
                </a:solidFill>
              </a:rPr>
              <a:t> ac </a:t>
            </a:r>
            <a:r>
              <a:rPr lang="en-US" sz="2200" dirty="0" err="1">
                <a:solidFill>
                  <a:srgbClr val="FFFFFF"/>
                </a:solidFill>
              </a:rPr>
              <a:t>ymddwyn</a:t>
            </a:r>
            <a:r>
              <a:rPr lang="en-US" sz="2200" dirty="0">
                <a:solidFill>
                  <a:srgbClr val="FFFFFF"/>
                </a:solidFill>
              </a:rPr>
              <a:t>? Ac o </a:t>
            </a:r>
            <a:r>
              <a:rPr lang="en-US" sz="2200" dirty="0" err="1">
                <a:solidFill>
                  <a:srgbClr val="FFFFFF"/>
                </a:solidFill>
              </a:rPr>
              <a:t>ble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ddaw’r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syniadau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hyn</a:t>
            </a:r>
            <a:r>
              <a:rPr lang="en-GB" sz="2200" dirty="0">
                <a:solidFill>
                  <a:srgbClr val="FFFFFF"/>
                </a:solidFill>
              </a:rPr>
              <a:t>?</a:t>
            </a: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Ydy’r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disgwyliadau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hyn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yn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yn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eich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rhwystro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rhag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mynegi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eich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gwir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bersonoliaeth</a:t>
            </a:r>
            <a:r>
              <a:rPr lang="en-US" sz="2200" dirty="0">
                <a:solidFill>
                  <a:srgbClr val="FFFFFF"/>
                </a:solidFill>
              </a:rPr>
              <a:t>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FFFFFF"/>
                </a:solidFill>
              </a:rPr>
              <a:t>Sut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mae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hynny’n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gwneud</a:t>
            </a:r>
            <a:r>
              <a:rPr lang="en-US" sz="2200" dirty="0">
                <a:solidFill>
                  <a:srgbClr val="FFFFFF"/>
                </a:solidFill>
              </a:rPr>
              <a:t> i chi </a:t>
            </a:r>
            <a:r>
              <a:rPr lang="en-US" sz="2200" dirty="0" err="1">
                <a:solidFill>
                  <a:srgbClr val="FFFFFF"/>
                </a:solidFill>
              </a:rPr>
              <a:t>deimlo</a:t>
            </a:r>
            <a:r>
              <a:rPr lang="en-US" sz="2200" dirty="0">
                <a:solidFill>
                  <a:srgbClr val="FFFFFF"/>
                </a:solidFill>
              </a:rPr>
              <a:t>?</a:t>
            </a:r>
            <a:endParaRPr lang="en-GB" sz="22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sp>
        <p:nvSpPr>
          <p:cNvPr id="12" name="Freeform 11"/>
          <p:cNvSpPr>
            <a:spLocks/>
          </p:cNvSpPr>
          <p:nvPr/>
        </p:nvSpPr>
        <p:spPr bwMode="auto">
          <a:xfrm>
            <a:off x="543560" y="7728585"/>
            <a:ext cx="52070" cy="49530"/>
          </a:xfrm>
          <a:custGeom>
            <a:avLst/>
            <a:gdLst>
              <a:gd name="T0" fmla="+- 0 901 856"/>
              <a:gd name="T1" fmla="*/ T0 w 82"/>
              <a:gd name="T2" fmla="+- 0 150 150"/>
              <a:gd name="T3" fmla="*/ 150 h 78"/>
              <a:gd name="T4" fmla="+- 0 856 856"/>
              <a:gd name="T5" fmla="*/ T4 w 82"/>
              <a:gd name="T6" fmla="+- 0 196 150"/>
              <a:gd name="T7" fmla="*/ 196 h 78"/>
              <a:gd name="T8" fmla="+- 0 857 856"/>
              <a:gd name="T9" fmla="*/ T8 w 82"/>
              <a:gd name="T10" fmla="+- 0 209 150"/>
              <a:gd name="T11" fmla="*/ 209 h 78"/>
              <a:gd name="T12" fmla="+- 0 861 856"/>
              <a:gd name="T13" fmla="*/ T12 w 82"/>
              <a:gd name="T14" fmla="+- 0 217 150"/>
              <a:gd name="T15" fmla="*/ 217 h 78"/>
              <a:gd name="T16" fmla="+- 0 869 856"/>
              <a:gd name="T17" fmla="*/ T16 w 82"/>
              <a:gd name="T18" fmla="+- 0 222 150"/>
              <a:gd name="T19" fmla="*/ 222 h 78"/>
              <a:gd name="T20" fmla="+- 0 886 856"/>
              <a:gd name="T21" fmla="*/ T20 w 82"/>
              <a:gd name="T22" fmla="+- 0 228 150"/>
              <a:gd name="T23" fmla="*/ 228 h 78"/>
              <a:gd name="T24" fmla="+- 0 906 856"/>
              <a:gd name="T25" fmla="*/ T24 w 82"/>
              <a:gd name="T26" fmla="+- 0 228 150"/>
              <a:gd name="T27" fmla="*/ 228 h 78"/>
              <a:gd name="T28" fmla="+- 0 920 856"/>
              <a:gd name="T29" fmla="*/ T28 w 82"/>
              <a:gd name="T30" fmla="+- 0 218 150"/>
              <a:gd name="T31" fmla="*/ 218 h 78"/>
              <a:gd name="T32" fmla="+- 0 931 856"/>
              <a:gd name="T33" fmla="*/ T32 w 82"/>
              <a:gd name="T34" fmla="+- 0 203 150"/>
              <a:gd name="T35" fmla="*/ 203 h 78"/>
              <a:gd name="T36" fmla="+- 0 938 856"/>
              <a:gd name="T37" fmla="*/ T36 w 82"/>
              <a:gd name="T38" fmla="+- 0 184 150"/>
              <a:gd name="T39" fmla="*/ 184 h 78"/>
              <a:gd name="T40" fmla="+- 0 935 856"/>
              <a:gd name="T41" fmla="*/ T40 w 82"/>
              <a:gd name="T42" fmla="+- 0 167 150"/>
              <a:gd name="T43" fmla="*/ 167 h 78"/>
              <a:gd name="T44" fmla="+- 0 921 856"/>
              <a:gd name="T45" fmla="*/ T44 w 82"/>
              <a:gd name="T46" fmla="+- 0 155 150"/>
              <a:gd name="T47" fmla="*/ 155 h 78"/>
              <a:gd name="T48" fmla="+- 0 901 856"/>
              <a:gd name="T49" fmla="*/ T48 w 82"/>
              <a:gd name="T50" fmla="+- 0 150 150"/>
              <a:gd name="T51" fmla="*/ 150 h 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82" h="78">
                <a:moveTo>
                  <a:pt x="45" y="0"/>
                </a:moveTo>
                <a:lnTo>
                  <a:pt x="0" y="46"/>
                </a:lnTo>
                <a:lnTo>
                  <a:pt x="1" y="59"/>
                </a:lnTo>
                <a:lnTo>
                  <a:pt x="5" y="67"/>
                </a:lnTo>
                <a:lnTo>
                  <a:pt x="13" y="72"/>
                </a:lnTo>
                <a:lnTo>
                  <a:pt x="30" y="78"/>
                </a:lnTo>
                <a:lnTo>
                  <a:pt x="50" y="78"/>
                </a:lnTo>
                <a:lnTo>
                  <a:pt x="64" y="68"/>
                </a:lnTo>
                <a:lnTo>
                  <a:pt x="75" y="53"/>
                </a:lnTo>
                <a:lnTo>
                  <a:pt x="82" y="34"/>
                </a:lnTo>
                <a:lnTo>
                  <a:pt x="79" y="17"/>
                </a:lnTo>
                <a:lnTo>
                  <a:pt x="65" y="5"/>
                </a:lnTo>
                <a:lnTo>
                  <a:pt x="45" y="0"/>
                </a:lnTo>
                <a:close/>
              </a:path>
            </a:pathLst>
          </a:custGeom>
          <a:solidFill>
            <a:srgbClr val="129E8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-813888"/>
            <a:ext cx="218650" cy="23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498128" rIns="91440" bIns="457056" numCol="1" anchor="ctr" anchorCtr="0" compatLnSpc="1">
            <a:prstTxWarp prst="textNoShape">
              <a:avLst/>
            </a:prstTxWarp>
            <a:spAutoFit/>
          </a:bodyPr>
          <a:lstStyle>
            <a:lvl1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95960" y="7880985"/>
            <a:ext cx="52070" cy="49530"/>
          </a:xfrm>
          <a:custGeom>
            <a:avLst/>
            <a:gdLst>
              <a:gd name="T0" fmla="+- 0 901 856"/>
              <a:gd name="T1" fmla="*/ T0 w 82"/>
              <a:gd name="T2" fmla="+- 0 150 150"/>
              <a:gd name="T3" fmla="*/ 150 h 78"/>
              <a:gd name="T4" fmla="+- 0 856 856"/>
              <a:gd name="T5" fmla="*/ T4 w 82"/>
              <a:gd name="T6" fmla="+- 0 196 150"/>
              <a:gd name="T7" fmla="*/ 196 h 78"/>
              <a:gd name="T8" fmla="+- 0 857 856"/>
              <a:gd name="T9" fmla="*/ T8 w 82"/>
              <a:gd name="T10" fmla="+- 0 209 150"/>
              <a:gd name="T11" fmla="*/ 209 h 78"/>
              <a:gd name="T12" fmla="+- 0 861 856"/>
              <a:gd name="T13" fmla="*/ T12 w 82"/>
              <a:gd name="T14" fmla="+- 0 217 150"/>
              <a:gd name="T15" fmla="*/ 217 h 78"/>
              <a:gd name="T16" fmla="+- 0 869 856"/>
              <a:gd name="T17" fmla="*/ T16 w 82"/>
              <a:gd name="T18" fmla="+- 0 222 150"/>
              <a:gd name="T19" fmla="*/ 222 h 78"/>
              <a:gd name="T20" fmla="+- 0 886 856"/>
              <a:gd name="T21" fmla="*/ T20 w 82"/>
              <a:gd name="T22" fmla="+- 0 228 150"/>
              <a:gd name="T23" fmla="*/ 228 h 78"/>
              <a:gd name="T24" fmla="+- 0 906 856"/>
              <a:gd name="T25" fmla="*/ T24 w 82"/>
              <a:gd name="T26" fmla="+- 0 228 150"/>
              <a:gd name="T27" fmla="*/ 228 h 78"/>
              <a:gd name="T28" fmla="+- 0 920 856"/>
              <a:gd name="T29" fmla="*/ T28 w 82"/>
              <a:gd name="T30" fmla="+- 0 218 150"/>
              <a:gd name="T31" fmla="*/ 218 h 78"/>
              <a:gd name="T32" fmla="+- 0 931 856"/>
              <a:gd name="T33" fmla="*/ T32 w 82"/>
              <a:gd name="T34" fmla="+- 0 203 150"/>
              <a:gd name="T35" fmla="*/ 203 h 78"/>
              <a:gd name="T36" fmla="+- 0 938 856"/>
              <a:gd name="T37" fmla="*/ T36 w 82"/>
              <a:gd name="T38" fmla="+- 0 184 150"/>
              <a:gd name="T39" fmla="*/ 184 h 78"/>
              <a:gd name="T40" fmla="+- 0 935 856"/>
              <a:gd name="T41" fmla="*/ T40 w 82"/>
              <a:gd name="T42" fmla="+- 0 167 150"/>
              <a:gd name="T43" fmla="*/ 167 h 78"/>
              <a:gd name="T44" fmla="+- 0 921 856"/>
              <a:gd name="T45" fmla="*/ T44 w 82"/>
              <a:gd name="T46" fmla="+- 0 155 150"/>
              <a:gd name="T47" fmla="*/ 155 h 78"/>
              <a:gd name="T48" fmla="+- 0 901 856"/>
              <a:gd name="T49" fmla="*/ T48 w 82"/>
              <a:gd name="T50" fmla="+- 0 150 150"/>
              <a:gd name="T51" fmla="*/ 150 h 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82" h="78">
                <a:moveTo>
                  <a:pt x="45" y="0"/>
                </a:moveTo>
                <a:lnTo>
                  <a:pt x="0" y="46"/>
                </a:lnTo>
                <a:lnTo>
                  <a:pt x="1" y="59"/>
                </a:lnTo>
                <a:lnTo>
                  <a:pt x="5" y="67"/>
                </a:lnTo>
                <a:lnTo>
                  <a:pt x="13" y="72"/>
                </a:lnTo>
                <a:lnTo>
                  <a:pt x="30" y="78"/>
                </a:lnTo>
                <a:lnTo>
                  <a:pt x="50" y="78"/>
                </a:lnTo>
                <a:lnTo>
                  <a:pt x="64" y="68"/>
                </a:lnTo>
                <a:lnTo>
                  <a:pt x="75" y="53"/>
                </a:lnTo>
                <a:lnTo>
                  <a:pt x="82" y="34"/>
                </a:lnTo>
                <a:lnTo>
                  <a:pt x="79" y="17"/>
                </a:lnTo>
                <a:lnTo>
                  <a:pt x="65" y="5"/>
                </a:lnTo>
                <a:lnTo>
                  <a:pt x="45" y="0"/>
                </a:lnTo>
                <a:close/>
              </a:path>
            </a:pathLst>
          </a:custGeom>
          <a:solidFill>
            <a:srgbClr val="129E8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68" y="211649"/>
            <a:ext cx="8553018" cy="10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4</a:t>
            </a:r>
            <a:endParaRPr lang="en-GB" i="1" dirty="0"/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0F27FFBF-85EC-436D-9D3F-A3DF5112C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1973004"/>
            <a:ext cx="7377112" cy="418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1048" y="2019906"/>
            <a:ext cx="3229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solidFill>
                  <a:schemeClr val="bg1"/>
                </a:solidFill>
              </a:rPr>
              <a:t>Gwyliwch</a:t>
            </a:r>
            <a:r>
              <a:rPr lang="en-GB" sz="2200" b="1" dirty="0">
                <a:solidFill>
                  <a:schemeClr val="bg1"/>
                </a:solidFill>
              </a:rPr>
              <a:t> y </a:t>
            </a:r>
            <a:r>
              <a:rPr lang="en-GB" sz="2200" b="1" dirty="0" err="1">
                <a:solidFill>
                  <a:schemeClr val="bg1"/>
                </a:solidFill>
              </a:rPr>
              <a:t>fideo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hwn</a:t>
            </a:r>
            <a:r>
              <a:rPr lang="en-GB" sz="2200" b="1" dirty="0">
                <a:solidFill>
                  <a:schemeClr val="bg1"/>
                </a:solidFill>
              </a:rPr>
              <a:t> o George the Poet </a:t>
            </a:r>
            <a:r>
              <a:rPr lang="en-GB" sz="2200" b="1" dirty="0" err="1">
                <a:solidFill>
                  <a:schemeClr val="bg1"/>
                </a:solidFill>
              </a:rPr>
              <a:t>yn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perfformio</a:t>
            </a:r>
            <a:r>
              <a:rPr lang="en-GB" sz="2200" b="1" dirty="0">
                <a:solidFill>
                  <a:schemeClr val="bg1"/>
                </a:solidFill>
              </a:rPr>
              <a:t> darn a </a:t>
            </a:r>
            <a:r>
              <a:rPr lang="en-GB" sz="2200" b="1" dirty="0" err="1">
                <a:solidFill>
                  <a:schemeClr val="bg1"/>
                </a:solidFill>
              </a:rPr>
              <a:t>leferir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ynglŷn</a:t>
            </a:r>
            <a:r>
              <a:rPr lang="en-GB" sz="2200" b="1" dirty="0">
                <a:solidFill>
                  <a:schemeClr val="bg1"/>
                </a:solidFill>
              </a:rPr>
              <a:t> â </a:t>
            </a:r>
            <a:r>
              <a:rPr lang="en-GB" sz="2200" b="1" dirty="0" err="1">
                <a:solidFill>
                  <a:schemeClr val="bg1"/>
                </a:solidFill>
              </a:rPr>
              <a:t>thema</a:t>
            </a:r>
            <a:r>
              <a:rPr lang="en-GB" sz="2200" b="1" dirty="0">
                <a:solidFill>
                  <a:schemeClr val="bg1"/>
                </a:solidFill>
              </a:rPr>
              <a:t> “</a:t>
            </a:r>
            <a:r>
              <a:rPr lang="en-GB" sz="2200" b="1" dirty="0" err="1">
                <a:solidFill>
                  <a:schemeClr val="bg1"/>
                </a:solidFill>
              </a:rPr>
              <a:t>posibiliadau</a:t>
            </a:r>
            <a:r>
              <a:rPr lang="en-GB" sz="2200" b="1" dirty="0">
                <a:solidFill>
                  <a:schemeClr val="bg1"/>
                </a:solidFill>
              </a:rPr>
              <a:t>”. </a:t>
            </a:r>
            <a:endParaRPr lang="en-US" sz="2200" b="1" dirty="0">
              <a:solidFill>
                <a:srgbClr val="FFFFFF"/>
              </a:solidFill>
            </a:endParaRPr>
          </a:p>
          <a:p>
            <a:endParaRPr lang="en-US" sz="2200" b="1" dirty="0">
              <a:solidFill>
                <a:srgbClr val="FFFFFF"/>
              </a:solidFill>
            </a:endParaRPr>
          </a:p>
          <a:p>
            <a:r>
              <a:rPr lang="en-GB" sz="2200" b="1" dirty="0" err="1">
                <a:solidFill>
                  <a:schemeClr val="bg1"/>
                </a:solidFill>
              </a:rPr>
              <a:t>Trafodwch</a:t>
            </a:r>
            <a:r>
              <a:rPr lang="en-GB" sz="2200" b="1" dirty="0">
                <a:solidFill>
                  <a:schemeClr val="bg1"/>
                </a:solidFill>
              </a:rPr>
              <a:t> y </a:t>
            </a:r>
            <a:r>
              <a:rPr lang="en-GB" sz="2200" b="1" dirty="0" err="1">
                <a:solidFill>
                  <a:schemeClr val="bg1"/>
                </a:solidFill>
              </a:rPr>
              <a:t>posibiliadau</a:t>
            </a:r>
            <a:r>
              <a:rPr lang="en-GB" sz="2200" b="1" dirty="0">
                <a:solidFill>
                  <a:schemeClr val="bg1"/>
                </a:solidFill>
              </a:rPr>
              <a:t> i bob un </a:t>
            </a:r>
            <a:r>
              <a:rPr lang="en-GB" sz="2200" b="1" dirty="0" err="1">
                <a:solidFill>
                  <a:schemeClr val="bg1"/>
                </a:solidFill>
              </a:rPr>
              <a:t>ohonom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chwilota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ein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creadigrwydd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ein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hunain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yn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ystod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yr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Wythnos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Iechyd</a:t>
            </a:r>
            <a:r>
              <a:rPr lang="en-GB" sz="2200" b="1" dirty="0">
                <a:solidFill>
                  <a:schemeClr val="bg1"/>
                </a:solidFill>
              </a:rPr>
              <a:t> </a:t>
            </a:r>
            <a:r>
              <a:rPr lang="en-GB" sz="2200" b="1" dirty="0" err="1">
                <a:solidFill>
                  <a:schemeClr val="bg1"/>
                </a:solidFill>
              </a:rPr>
              <a:t>Meddwl</a:t>
            </a:r>
            <a:r>
              <a:rPr lang="en-GB" sz="2200" b="1" dirty="0">
                <a:solidFill>
                  <a:schemeClr val="bg1"/>
                </a:solidFill>
              </a:rPr>
              <a:t> Plant.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7" name="Picture 6" descr="4_Secondar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57" y="511270"/>
            <a:ext cx="9869434" cy="5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5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2" name="Picture 11" descr="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5" y="11758"/>
            <a:ext cx="8999204" cy="13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6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7358881" y="1610697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4783034" y="1579872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2218843" y="1471013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15" name="Picture 14" descr="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7" y="270443"/>
            <a:ext cx="10172250" cy="8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Mae’r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holl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ddelweddau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cyflwyniad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rhydd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freindaliadau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gan</a:t>
            </a:r>
            <a:r>
              <a:rPr lang="en-US" dirty="0">
                <a:solidFill>
                  <a:srgbClr val="FFFFFF"/>
                </a:solidFill>
              </a:rPr>
              <a:t> unsplash.com a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Rhannwyd</a:t>
            </a:r>
            <a:r>
              <a:rPr lang="en-US" dirty="0">
                <a:solidFill>
                  <a:srgbClr val="FFFFFF"/>
                </a:solidFill>
              </a:rPr>
              <a:t> y darn a </a:t>
            </a:r>
            <a:r>
              <a:rPr lang="en-US" dirty="0" err="1">
                <a:solidFill>
                  <a:srgbClr val="FFFFFF"/>
                </a:solidFill>
              </a:rPr>
              <a:t>lefarwyd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gan</a:t>
            </a:r>
            <a:r>
              <a:rPr lang="en-US" dirty="0">
                <a:solidFill>
                  <a:srgbClr val="FFFFFF"/>
                </a:solidFill>
              </a:rPr>
              <a:t> George the Poet </a:t>
            </a:r>
            <a:r>
              <a:rPr lang="en-US" dirty="0" err="1">
                <a:solidFill>
                  <a:srgbClr val="FFFFFF"/>
                </a:solidFill>
              </a:rPr>
              <a:t>gan</a:t>
            </a:r>
            <a:r>
              <a:rPr lang="en-US" dirty="0">
                <a:solidFill>
                  <a:srgbClr val="FFFFFF"/>
                </a:solidFill>
              </a:rPr>
              <a:t> Random Acts -  </a:t>
            </a:r>
            <a:r>
              <a:rPr lang="en-US" dirty="0" err="1">
                <a:solidFill>
                  <a:srgbClr val="FFFFFF"/>
                </a:solidFill>
              </a:rPr>
              <a:t>cartref</a:t>
            </a:r>
            <a:r>
              <a:rPr lang="en-US" dirty="0">
                <a:solidFill>
                  <a:srgbClr val="FFFFFF"/>
                </a:solidFill>
              </a:rPr>
              <a:t> Channel 4 </a:t>
            </a:r>
            <a:r>
              <a:rPr lang="en-US" dirty="0" err="1">
                <a:solidFill>
                  <a:srgbClr val="FFFFFF"/>
                </a:solidFill>
              </a:rPr>
              <a:t>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gyfer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ffilmiau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byrrion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creadigol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7" name="Picture 6" descr="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25" y="402822"/>
            <a:ext cx="4879403" cy="7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410ED-9552-423D-ABFC-6FF8BDFC7A6C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c08b032f-9e00-415d-9c15-e247b3ec09db"/>
    <ds:schemaRef ds:uri="a7637a19-367a-4688-a577-98d1b2f5287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Wythnos Iechyd Meddwl Plant  Chwefror 1-7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Abi Aldridge</cp:lastModifiedBy>
  <cp:revision>35</cp:revision>
  <dcterms:created xsi:type="dcterms:W3CDTF">2020-10-12T13:02:18Z</dcterms:created>
  <dcterms:modified xsi:type="dcterms:W3CDTF">2021-01-08T11:30:01Z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