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66" r:id="rId5"/>
    <p:sldId id="269" r:id="rId6"/>
    <p:sldId id="268" r:id="rId7"/>
    <p:sldId id="271" r:id="rId8"/>
    <p:sldId id="272" r:id="rId9"/>
    <p:sldId id="273" r:id="rId10"/>
    <p:sldId id="274" r:id="rId11"/>
    <p:sldId id="275" r:id="rId12"/>
    <p:sldId id="276" r:id="rId13"/>
    <p:sldId id="279" r:id="rId14"/>
    <p:sldId id="277" r:id="rId15"/>
    <p:sldId id="282" r:id="rId16"/>
    <p:sldId id="281" r:id="rId17"/>
    <p:sldId id="280" r:id="rId18"/>
    <p:sldId id="27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21B"/>
    <a:srgbClr val="0E6675"/>
    <a:srgbClr val="FFF521"/>
    <a:srgbClr val="FFF621"/>
    <a:srgbClr val="EEEDED"/>
    <a:srgbClr val="FF4D2D"/>
    <a:srgbClr val="FFD2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0CA449-AC71-6D5C-F5B7-314F3378BC8E}" v="3" dt="2025-11-28T13:56:33.578"/>
    <p1510:client id="{863C4251-5A99-7DEB-2A6C-120AF1EAE1BA}" v="62" dt="2025-11-28T14:16:08.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qui Segal" userId="S::jacqui.segal@place2be.org.uk::59150aa3-f316-4ec9-87ee-cfb8bfd9b3cb" providerId="AD" clId="Web-{200CA449-AC71-6D5C-F5B7-314F3378BC8E}"/>
    <pc:docChg chg="modSld">
      <pc:chgData name="Jacqui Segal" userId="S::jacqui.segal@place2be.org.uk::59150aa3-f316-4ec9-87ee-cfb8bfd9b3cb" providerId="AD" clId="Web-{200CA449-AC71-6D5C-F5B7-314F3378BC8E}" dt="2025-11-28T13:56:33.578" v="2" actId="20577"/>
      <pc:docMkLst>
        <pc:docMk/>
      </pc:docMkLst>
      <pc:sldChg chg="modSp">
        <pc:chgData name="Jacqui Segal" userId="S::jacqui.segal@place2be.org.uk::59150aa3-f316-4ec9-87ee-cfb8bfd9b3cb" providerId="AD" clId="Web-{200CA449-AC71-6D5C-F5B7-314F3378BC8E}" dt="2025-11-28T13:56:33.578" v="2" actId="20577"/>
        <pc:sldMkLst>
          <pc:docMk/>
          <pc:sldMk cId="173003106" sldId="275"/>
        </pc:sldMkLst>
        <pc:spChg chg="mod">
          <ac:chgData name="Jacqui Segal" userId="S::jacqui.segal@place2be.org.uk::59150aa3-f316-4ec9-87ee-cfb8bfd9b3cb" providerId="AD" clId="Web-{200CA449-AC71-6D5C-F5B7-314F3378BC8E}" dt="2025-11-28T13:56:33.578" v="2" actId="20577"/>
          <ac:spMkLst>
            <pc:docMk/>
            <pc:sldMk cId="173003106" sldId="275"/>
            <ac:spMk id="17" creationId="{C678F834-FBB3-35AC-62AC-DD89F10EBADC}"/>
          </ac:spMkLst>
        </pc:spChg>
      </pc:sldChg>
    </pc:docChg>
  </pc:docChgLst>
  <pc:docChgLst>
    <pc:chgData name="Kirsty Gloess" userId="S::kirsty.gloess@place2be.org.uk::12140fa4-7874-4ad1-b63c-b4a0647326cf" providerId="AD" clId="Web-{863C4251-5A99-7DEB-2A6C-120AF1EAE1BA}"/>
    <pc:docChg chg="modSld">
      <pc:chgData name="Kirsty Gloess" userId="S::kirsty.gloess@place2be.org.uk::12140fa4-7874-4ad1-b63c-b4a0647326cf" providerId="AD" clId="Web-{863C4251-5A99-7DEB-2A6C-120AF1EAE1BA}" dt="2025-11-28T14:16:08.504" v="53" actId="1076"/>
      <pc:docMkLst>
        <pc:docMk/>
      </pc:docMkLst>
      <pc:sldChg chg="delSp modSp">
        <pc:chgData name="Kirsty Gloess" userId="S::kirsty.gloess@place2be.org.uk::12140fa4-7874-4ad1-b63c-b4a0647326cf" providerId="AD" clId="Web-{863C4251-5A99-7DEB-2A6C-120AF1EAE1BA}" dt="2025-11-28T14:16:08.504" v="53" actId="1076"/>
        <pc:sldMkLst>
          <pc:docMk/>
          <pc:sldMk cId="2228750005" sldId="269"/>
        </pc:sldMkLst>
        <pc:spChg chg="mod">
          <ac:chgData name="Kirsty Gloess" userId="S::kirsty.gloess@place2be.org.uk::12140fa4-7874-4ad1-b63c-b4a0647326cf" providerId="AD" clId="Web-{863C4251-5A99-7DEB-2A6C-120AF1EAE1BA}" dt="2025-11-28T14:01:40.365" v="6"/>
          <ac:spMkLst>
            <pc:docMk/>
            <pc:sldMk cId="2228750005" sldId="269"/>
            <ac:spMk id="9" creationId="{CE23B809-FAD9-655E-8F76-A5C7AC38AFAB}"/>
          </ac:spMkLst>
        </pc:spChg>
        <pc:spChg chg="del">
          <ac:chgData name="Kirsty Gloess" userId="S::kirsty.gloess@place2be.org.uk::12140fa4-7874-4ad1-b63c-b4a0647326cf" providerId="AD" clId="Web-{863C4251-5A99-7DEB-2A6C-120AF1EAE1BA}" dt="2025-11-28T14:00:09.345" v="2"/>
          <ac:spMkLst>
            <pc:docMk/>
            <pc:sldMk cId="2228750005" sldId="269"/>
            <ac:spMk id="17" creationId="{C959BA8C-A4B0-D431-9D0E-6E7577313972}"/>
          </ac:spMkLst>
        </pc:spChg>
        <pc:picChg chg="mod">
          <ac:chgData name="Kirsty Gloess" userId="S::kirsty.gloess@place2be.org.uk::12140fa4-7874-4ad1-b63c-b4a0647326cf" providerId="AD" clId="Web-{863C4251-5A99-7DEB-2A6C-120AF1EAE1BA}" dt="2025-11-28T14:16:08.504" v="53" actId="1076"/>
          <ac:picMkLst>
            <pc:docMk/>
            <pc:sldMk cId="2228750005" sldId="269"/>
            <ac:picMk id="2" creationId="{B986C77B-5360-4715-EA22-51FEEBC6A2F4}"/>
          </ac:picMkLst>
        </pc:picChg>
      </pc:sldChg>
      <pc:sldChg chg="modSp">
        <pc:chgData name="Kirsty Gloess" userId="S::kirsty.gloess@place2be.org.uk::12140fa4-7874-4ad1-b63c-b4a0647326cf" providerId="AD" clId="Web-{863C4251-5A99-7DEB-2A6C-120AF1EAE1BA}" dt="2025-11-28T14:03:53.855" v="8" actId="20577"/>
        <pc:sldMkLst>
          <pc:docMk/>
          <pc:sldMk cId="1075144326" sldId="273"/>
        </pc:sldMkLst>
        <pc:spChg chg="mod">
          <ac:chgData name="Kirsty Gloess" userId="S::kirsty.gloess@place2be.org.uk::12140fa4-7874-4ad1-b63c-b4a0647326cf" providerId="AD" clId="Web-{863C4251-5A99-7DEB-2A6C-120AF1EAE1BA}" dt="2025-11-28T14:03:53.855" v="8" actId="20577"/>
          <ac:spMkLst>
            <pc:docMk/>
            <pc:sldMk cId="1075144326" sldId="273"/>
            <ac:spMk id="17" creationId="{B404D8F1-60A3-18E4-2226-3826CA378761}"/>
          </ac:spMkLst>
        </pc:spChg>
      </pc:sldChg>
      <pc:sldChg chg="modSp">
        <pc:chgData name="Kirsty Gloess" userId="S::kirsty.gloess@place2be.org.uk::12140fa4-7874-4ad1-b63c-b4a0647326cf" providerId="AD" clId="Web-{863C4251-5A99-7DEB-2A6C-120AF1EAE1BA}" dt="2025-11-28T14:07:46.549" v="21" actId="20577"/>
        <pc:sldMkLst>
          <pc:docMk/>
          <pc:sldMk cId="173003106" sldId="275"/>
        </pc:sldMkLst>
        <pc:spChg chg="mod">
          <ac:chgData name="Kirsty Gloess" userId="S::kirsty.gloess@place2be.org.uk::12140fa4-7874-4ad1-b63c-b4a0647326cf" providerId="AD" clId="Web-{863C4251-5A99-7DEB-2A6C-120AF1EAE1BA}" dt="2025-11-28T14:07:46.549" v="21" actId="20577"/>
          <ac:spMkLst>
            <pc:docMk/>
            <pc:sldMk cId="173003106" sldId="275"/>
            <ac:spMk id="17" creationId="{C678F834-FBB3-35AC-62AC-DD89F10EBADC}"/>
          </ac:spMkLst>
        </pc:spChg>
      </pc:sldChg>
      <pc:sldChg chg="modSp">
        <pc:chgData name="Kirsty Gloess" userId="S::kirsty.gloess@place2be.org.uk::12140fa4-7874-4ad1-b63c-b4a0647326cf" providerId="AD" clId="Web-{863C4251-5A99-7DEB-2A6C-120AF1EAE1BA}" dt="2025-11-28T14:09:29.176" v="27" actId="14100"/>
        <pc:sldMkLst>
          <pc:docMk/>
          <pc:sldMk cId="661077033" sldId="276"/>
        </pc:sldMkLst>
        <pc:spChg chg="mod">
          <ac:chgData name="Kirsty Gloess" userId="S::kirsty.gloess@place2be.org.uk::12140fa4-7874-4ad1-b63c-b4a0647326cf" providerId="AD" clId="Web-{863C4251-5A99-7DEB-2A6C-120AF1EAE1BA}" dt="2025-11-28T14:05:51.281" v="18" actId="20577"/>
          <ac:spMkLst>
            <pc:docMk/>
            <pc:sldMk cId="661077033" sldId="276"/>
            <ac:spMk id="9" creationId="{B89D379C-1771-B15A-9546-6C4A1735C8CB}"/>
          </ac:spMkLst>
        </pc:spChg>
        <pc:spChg chg="mod">
          <ac:chgData name="Kirsty Gloess" userId="S::kirsty.gloess@place2be.org.uk::12140fa4-7874-4ad1-b63c-b4a0647326cf" providerId="AD" clId="Web-{863C4251-5A99-7DEB-2A6C-120AF1EAE1BA}" dt="2025-11-28T14:09:23.723" v="26" actId="20577"/>
          <ac:spMkLst>
            <pc:docMk/>
            <pc:sldMk cId="661077033" sldId="276"/>
            <ac:spMk id="15" creationId="{12FBC664-491D-2910-BCE7-501DECC77CE3}"/>
          </ac:spMkLst>
        </pc:spChg>
        <pc:picChg chg="mod">
          <ac:chgData name="Kirsty Gloess" userId="S::kirsty.gloess@place2be.org.uk::12140fa4-7874-4ad1-b63c-b4a0647326cf" providerId="AD" clId="Web-{863C4251-5A99-7DEB-2A6C-120AF1EAE1BA}" dt="2025-11-28T14:09:29.176" v="27" actId="14100"/>
          <ac:picMkLst>
            <pc:docMk/>
            <pc:sldMk cId="661077033" sldId="276"/>
            <ac:picMk id="19" creationId="{F2651CF5-0D27-864B-F822-6580CD64C55E}"/>
          </ac:picMkLst>
        </pc:picChg>
      </pc:sldChg>
      <pc:sldChg chg="modSp">
        <pc:chgData name="Kirsty Gloess" userId="S::kirsty.gloess@place2be.org.uk::12140fa4-7874-4ad1-b63c-b4a0647326cf" providerId="AD" clId="Web-{863C4251-5A99-7DEB-2A6C-120AF1EAE1BA}" dt="2025-11-28T14:13:56.930" v="51" actId="14100"/>
        <pc:sldMkLst>
          <pc:docMk/>
          <pc:sldMk cId="2154368236" sldId="278"/>
        </pc:sldMkLst>
        <pc:spChg chg="mod">
          <ac:chgData name="Kirsty Gloess" userId="S::kirsty.gloess@place2be.org.uk::12140fa4-7874-4ad1-b63c-b4a0647326cf" providerId="AD" clId="Web-{863C4251-5A99-7DEB-2A6C-120AF1EAE1BA}" dt="2025-11-28T14:13:56.930" v="51" actId="14100"/>
          <ac:spMkLst>
            <pc:docMk/>
            <pc:sldMk cId="2154368236" sldId="278"/>
            <ac:spMk id="17" creationId="{AA2AF8D2-EC40-C865-4BB1-433939303115}"/>
          </ac:spMkLst>
        </pc:spChg>
      </pc:sldChg>
      <pc:sldChg chg="modSp">
        <pc:chgData name="Kirsty Gloess" userId="S::kirsty.gloess@place2be.org.uk::12140fa4-7874-4ad1-b63c-b4a0647326cf" providerId="AD" clId="Web-{863C4251-5A99-7DEB-2A6C-120AF1EAE1BA}" dt="2025-11-28T14:12:08.257" v="36" actId="20577"/>
        <pc:sldMkLst>
          <pc:docMk/>
          <pc:sldMk cId="3295193082" sldId="279"/>
        </pc:sldMkLst>
        <pc:spChg chg="mod">
          <ac:chgData name="Kirsty Gloess" userId="S::kirsty.gloess@place2be.org.uk::12140fa4-7874-4ad1-b63c-b4a0647326cf" providerId="AD" clId="Web-{863C4251-5A99-7DEB-2A6C-120AF1EAE1BA}" dt="2025-11-28T14:11:31.475" v="35" actId="20577"/>
          <ac:spMkLst>
            <pc:docMk/>
            <pc:sldMk cId="3295193082" sldId="279"/>
            <ac:spMk id="5" creationId="{2C90DC86-80A3-25CD-6121-8F4339700378}"/>
          </ac:spMkLst>
        </pc:spChg>
        <pc:spChg chg="mod">
          <ac:chgData name="Kirsty Gloess" userId="S::kirsty.gloess@place2be.org.uk::12140fa4-7874-4ad1-b63c-b4a0647326cf" providerId="AD" clId="Web-{863C4251-5A99-7DEB-2A6C-120AF1EAE1BA}" dt="2025-11-28T14:12:08.257" v="36" actId="20577"/>
          <ac:spMkLst>
            <pc:docMk/>
            <pc:sldMk cId="3295193082" sldId="279"/>
            <ac:spMk id="22" creationId="{3401A59D-4C43-FD82-01BB-62D31D258988}"/>
          </ac:spMkLst>
        </pc:spChg>
        <pc:picChg chg="mod">
          <ac:chgData name="Kirsty Gloess" userId="S::kirsty.gloess@place2be.org.uk::12140fa4-7874-4ad1-b63c-b4a0647326cf" providerId="AD" clId="Web-{863C4251-5A99-7DEB-2A6C-120AF1EAE1BA}" dt="2025-11-28T14:11:29.194" v="34" actId="1076"/>
          <ac:picMkLst>
            <pc:docMk/>
            <pc:sldMk cId="3295193082" sldId="279"/>
            <ac:picMk id="4" creationId="{E1C51794-9322-740C-5B49-23E28CF86842}"/>
          </ac:picMkLst>
        </pc:picChg>
      </pc:sldChg>
      <pc:sldChg chg="modSp">
        <pc:chgData name="Kirsty Gloess" userId="S::kirsty.gloess@place2be.org.uk::12140fa4-7874-4ad1-b63c-b4a0647326cf" providerId="AD" clId="Web-{863C4251-5A99-7DEB-2A6C-120AF1EAE1BA}" dt="2025-11-28T14:13:21.852" v="47" actId="14100"/>
        <pc:sldMkLst>
          <pc:docMk/>
          <pc:sldMk cId="1529914042" sldId="280"/>
        </pc:sldMkLst>
        <pc:spChg chg="mod">
          <ac:chgData name="Kirsty Gloess" userId="S::kirsty.gloess@place2be.org.uk::12140fa4-7874-4ad1-b63c-b4a0647326cf" providerId="AD" clId="Web-{863C4251-5A99-7DEB-2A6C-120AF1EAE1BA}" dt="2025-11-28T14:13:21.852" v="47" actId="14100"/>
          <ac:spMkLst>
            <pc:docMk/>
            <pc:sldMk cId="1529914042" sldId="280"/>
            <ac:spMk id="5" creationId="{2819DA35-2532-F956-C787-6DEF52445829}"/>
          </ac:spMkLst>
        </pc:spChg>
      </pc:sldChg>
      <pc:sldChg chg="modSp">
        <pc:chgData name="Kirsty Gloess" userId="S::kirsty.gloess@place2be.org.uk::12140fa4-7874-4ad1-b63c-b4a0647326cf" providerId="AD" clId="Web-{863C4251-5A99-7DEB-2A6C-120AF1EAE1BA}" dt="2025-11-28T14:12:40.101" v="40" actId="20577"/>
        <pc:sldMkLst>
          <pc:docMk/>
          <pc:sldMk cId="2697337742" sldId="282"/>
        </pc:sldMkLst>
        <pc:spChg chg="mod">
          <ac:chgData name="Kirsty Gloess" userId="S::kirsty.gloess@place2be.org.uk::12140fa4-7874-4ad1-b63c-b4a0647326cf" providerId="AD" clId="Web-{863C4251-5A99-7DEB-2A6C-120AF1EAE1BA}" dt="2025-11-28T14:12:40.101" v="40" actId="20577"/>
          <ac:spMkLst>
            <pc:docMk/>
            <pc:sldMk cId="2697337742" sldId="282"/>
            <ac:spMk id="17" creationId="{E572A0E3-24ED-06D6-64DF-1F06D904E6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9C23D3-C262-CE48-B089-B06C60F7E2B4}" type="datetimeFigureOut">
              <a:rPr lang="en-US" smtClean="0"/>
              <a:t>11/28/2025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2FB70D-E0D9-6943-8548-B5B5B380EF89}" type="slidenum">
              <a:rPr lang="en-US" smtClean="0"/>
              <a:t>‹#›</a:t>
            </a:fld>
            <a:endParaRPr lang="en-US"/>
          </a:p>
        </p:txBody>
      </p:sp>
    </p:spTree>
    <p:extLst>
      <p:ext uri="{BB962C8B-B14F-4D97-AF65-F5344CB8AC3E}">
        <p14:creationId xmlns:p14="http://schemas.microsoft.com/office/powerpoint/2010/main" val="102473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www.google.com/search?gs_ssp=eJzj4tVP1zc0zDZLj0-usrQwYPQSK8lIVchJzE4tVihJrMzJL1IoLs9MKwEA7v8M_g&amp;q=the+lakes+taylor+swift&amp;rlz=1C1GCEA_enGB904GB904&amp;oq=The+lakes+taylor+swift&amp;gs_lcrp=EgZjaHJvbWUqBwgBEC4YgAQyCggAEAAY4wIYgAQyBwgBEC4YgAQyBwgCEAAYgAQyBwgDEAAYgAQyBwgEEAAYgAQyBggFEEUYPDIGCAYQRRg9MgYIBxBFGD3SAQg2NTM3ajBqN6gCALACAA&amp;sourceid=chrome&amp;ie=UTF-8" TargetMode="External"/><Relationship Id="rId3" Type="http://schemas.openxmlformats.org/officeDocument/2006/relationships/hyperlink" Target="https://www.youtube.com/watch?v=g9dVcZQBUdA" TargetMode="External"/><Relationship Id="rId7" Type="http://schemas.openxmlformats.org/officeDocument/2006/relationships/hyperlink" Target="https://www.youtube.com/watch?v=uyGY2NfYpeE" TargetMode="External"/><Relationship Id="rId12" Type="http://schemas.openxmlformats.org/officeDocument/2006/relationships/hyperlink" Target="https://www.youtube.com/watch?v=OV5_LQArLa0"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youtube.com/watch?v=CjxugyZCfuw" TargetMode="External"/><Relationship Id="rId11" Type="http://schemas.openxmlformats.org/officeDocument/2006/relationships/hyperlink" Target="https://www.youtube.com/watch?v=6k8cpUkKK4c" TargetMode="External"/><Relationship Id="rId5" Type="http://schemas.openxmlformats.org/officeDocument/2006/relationships/hyperlink" Target="https://www.youtube.com/watch?v=VuNIsY6JdUw" TargetMode="External"/><Relationship Id="rId10" Type="http://schemas.openxmlformats.org/officeDocument/2006/relationships/hyperlink" Target="https://www.youtube.com/watch?v=z2OGCpIZFZo" TargetMode="External"/><Relationship Id="rId4" Type="http://schemas.openxmlformats.org/officeDocument/2006/relationships/hyperlink" Target="https://www.youtube.com/watch?v=PKfD8d3XJok" TargetMode="External"/><Relationship Id="rId9" Type="http://schemas.openxmlformats.org/officeDocument/2006/relationships/hyperlink" Target="https://www.youtube.com/results?search_query=In+my+place+-+Coldplay"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a:solidFill>
                  <a:srgbClr val="FFF521"/>
                </a:solidFill>
              </a:rPr>
              <a:t>Aim: </a:t>
            </a:r>
            <a:r>
              <a:rPr lang="en-US" b="1">
                <a:solidFill>
                  <a:schemeClr val="bg1"/>
                </a:solidFill>
              </a:rPr>
              <a:t>To encourage students to consider how </a:t>
            </a:r>
            <a:r>
              <a:rPr lang="en-US" b="1">
                <a:solidFill>
                  <a:srgbClr val="FFFF00"/>
                </a:solidFill>
              </a:rPr>
              <a:t>This is My Place </a:t>
            </a:r>
            <a:r>
              <a:rPr lang="en-US" b="1">
                <a:solidFill>
                  <a:schemeClr val="bg1"/>
                </a:solidFill>
              </a:rPr>
              <a:t>and their sense of belonging can be used to make a difference.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rgbClr val="FFF521"/>
                </a:solidFill>
              </a:rPr>
              <a:t>You will need: </a:t>
            </a:r>
            <a:r>
              <a:rPr lang="en-GB" sz="1200" b="1">
                <a:solidFill>
                  <a:schemeClr val="bg1"/>
                </a:solidFill>
              </a:rPr>
              <a:t>Laptop / projector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a:solidFill>
                  <a:schemeClr val="bg1"/>
                </a:solidFill>
              </a:rPr>
              <a:t> </a:t>
            </a:r>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1</a:t>
            </a:fld>
            <a:endParaRPr lang="en-US"/>
          </a:p>
        </p:txBody>
      </p:sp>
    </p:spTree>
    <p:extLst>
      <p:ext uri="{BB962C8B-B14F-4D97-AF65-F5344CB8AC3E}">
        <p14:creationId xmlns:p14="http://schemas.microsoft.com/office/powerpoint/2010/main" val="1249595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400" b="1">
                <a:solidFill>
                  <a:srgbClr val="FFF521"/>
                </a:solidFill>
              </a:rPr>
              <a:t>Notes for Teachers:</a:t>
            </a:r>
            <a:endParaRPr lang="en-GB" sz="1400">
              <a:solidFill>
                <a:srgbClr val="FFF521"/>
              </a:solidFill>
            </a:endParaRPr>
          </a:p>
          <a:p>
            <a:pPr algn="l"/>
            <a:r>
              <a:rPr lang="en-GB" sz="1400" i="1">
                <a:solidFill>
                  <a:schemeClr val="bg1"/>
                </a:solidFill>
              </a:rPr>
              <a:t>Music playing as everyone comes in and quotes appear:</a:t>
            </a:r>
          </a:p>
          <a:p>
            <a:pPr algn="l"/>
            <a:r>
              <a:rPr lang="en-GB" sz="1400" b="1" i="1">
                <a:solidFill>
                  <a:schemeClr val="bg2">
                    <a:lumMod val="25000"/>
                  </a:schemeClr>
                </a:solidFill>
              </a:rPr>
              <a:t>Some Music suggestions from our Young People:</a:t>
            </a:r>
          </a:p>
          <a:p>
            <a:pPr algn="l">
              <a:lnSpc>
                <a:spcPct val="160000"/>
              </a:lnSpc>
            </a:pPr>
            <a:r>
              <a:rPr lang="en-GB" sz="1200"/>
              <a:t>”Hello Me and You”  </a:t>
            </a:r>
            <a:r>
              <a:rPr lang="en-GB" sz="1200" u="sng">
                <a:hlinkClick r:id="rId3"/>
              </a:rPr>
              <a:t>https://www.youtube.com/watch?v=g9dVcZQBUdA</a:t>
            </a:r>
            <a:r>
              <a:rPr lang="en-US" sz="1200"/>
              <a:t> </a:t>
            </a:r>
            <a:endParaRPr lang="en-GB" sz="1200"/>
          </a:p>
          <a:p>
            <a:pPr lvl="0" algn="l"/>
            <a:r>
              <a:rPr lang="en-GB" sz="1200"/>
              <a:t>“We are Going to be Friends” </a:t>
            </a:r>
            <a:r>
              <a:rPr lang="en-GB" sz="1200" i="1"/>
              <a:t>White Stripes  </a:t>
            </a:r>
            <a:r>
              <a:rPr lang="en-GB" sz="1200" u="sng">
                <a:hlinkClick r:id="rId4"/>
              </a:rPr>
              <a:t>https://www.youtube.com/watch?v=PKfD8d3XJok</a:t>
            </a:r>
            <a:r>
              <a:rPr lang="en-GB" sz="1200"/>
              <a:t>  </a:t>
            </a:r>
          </a:p>
          <a:p>
            <a:pPr lvl="0" algn="l"/>
            <a:r>
              <a:rPr lang="en-GB" sz="1200"/>
              <a:t>“You Belong with me” </a:t>
            </a:r>
            <a:r>
              <a:rPr lang="en-GB" sz="1200" i="1"/>
              <a:t>Taylor Swi</a:t>
            </a:r>
            <a:r>
              <a:rPr lang="en-GB" sz="1200"/>
              <a:t>ft  </a:t>
            </a:r>
            <a:r>
              <a:rPr lang="en-GB" sz="1200" u="sng">
                <a:hlinkClick r:id="rId5"/>
              </a:rPr>
              <a:t>https://www.youtube.com/watch?v=VuNIsY6JdUw</a:t>
            </a:r>
            <a:r>
              <a:rPr lang="en-GB" sz="1200"/>
              <a:t> </a:t>
            </a:r>
          </a:p>
          <a:p>
            <a:pPr lvl="0" algn="l"/>
            <a:r>
              <a:rPr lang="en-GB" sz="1200"/>
              <a:t>“This is Me”  </a:t>
            </a:r>
            <a:r>
              <a:rPr lang="en-GB" sz="1200" i="1"/>
              <a:t>The Greatest Showman  </a:t>
            </a:r>
            <a:r>
              <a:rPr lang="en-GB" sz="1200" u="sng">
                <a:hlinkClick r:id="rId6"/>
              </a:rPr>
              <a:t>https://www.youtube.com/watch?v=CjxugyZCfuw</a:t>
            </a:r>
            <a:r>
              <a:rPr lang="en-US" sz="1200"/>
              <a:t> </a:t>
            </a:r>
            <a:endParaRPr lang="en-GB" sz="1200"/>
          </a:p>
          <a:p>
            <a:pPr lvl="0" algn="l"/>
            <a:r>
              <a:rPr lang="en-GB" sz="1200"/>
              <a:t>“We are Family”  </a:t>
            </a:r>
            <a:r>
              <a:rPr lang="en-GB" sz="1200" i="1"/>
              <a:t>Sister Sledge  </a:t>
            </a:r>
            <a:r>
              <a:rPr lang="en-GB" sz="1200" u="sng">
                <a:hlinkClick r:id="rId7"/>
              </a:rPr>
              <a:t>https://www.youtube.com/watch?v=uyGY2NfYpeE</a:t>
            </a:r>
            <a:r>
              <a:rPr lang="en-US" sz="1200"/>
              <a:t> </a:t>
            </a:r>
            <a:endParaRPr lang="en-GB" sz="1200"/>
          </a:p>
          <a:p>
            <a:pPr lvl="0" algn="l">
              <a:lnSpc>
                <a:spcPct val="120000"/>
              </a:lnSpc>
            </a:pPr>
            <a:r>
              <a:rPr lang="en-GB" sz="1200"/>
              <a:t>“The Lakes” </a:t>
            </a:r>
            <a:r>
              <a:rPr lang="en-GB" sz="1200" i="1"/>
              <a:t>Taylor Swift </a:t>
            </a:r>
            <a:r>
              <a:rPr lang="en-GB" sz="1200" u="sng">
                <a:hlinkClick r:id="rId8"/>
              </a:rPr>
              <a:t>https://www.google.com/search?gs_ssp=eJzj4tVP1zc0zDZLj0usrQwYPQSK8lIVchJzE4tVihJrMzJL1IoLs9MKwEA7v8M_g&amp;q=the+lakes+taylor+swift&amp;rlz=1C1GCEA_enGB904GB904&amp;oq=The+lakes+taylor+swift&amp;gs_lcrp=EgZjaHJvbWUqBwgBEC4YgAQyCggAEAAY4wIYgAQyBwgBEC4YgAQyBwgCEAAYgAQyBwgDEAAYgAQyBwgEEAAYgAQyBggFEEUYPDIGCAYQRRg9MgYIBxBFGD3SAQg2NTM3ajBqN6gCALACAA&amp;sourceid=chrome&amp;ie=UTF-8</a:t>
            </a:r>
            <a:r>
              <a:rPr lang="en-US" sz="1200"/>
              <a:t> </a:t>
            </a:r>
            <a:endParaRPr lang="en-GB" sz="1200"/>
          </a:p>
          <a:p>
            <a:pPr lvl="0" algn="l"/>
            <a:r>
              <a:rPr lang="en-GB" sz="1200"/>
              <a:t>“In my place” </a:t>
            </a:r>
            <a:r>
              <a:rPr lang="en-GB" sz="1200" i="1"/>
              <a:t>Coldplay</a:t>
            </a:r>
            <a:r>
              <a:rPr lang="en-GB" sz="1200"/>
              <a:t>  </a:t>
            </a:r>
            <a:r>
              <a:rPr lang="en-GB" sz="1200" u="sng">
                <a:hlinkClick r:id="rId9"/>
              </a:rPr>
              <a:t>https://www.youtube.com/results?search_query=In+my+place+-+Coldplay</a:t>
            </a:r>
            <a:r>
              <a:rPr lang="en-GB" sz="1200"/>
              <a:t>.+</a:t>
            </a:r>
            <a:r>
              <a:rPr lang="en-US" sz="1200"/>
              <a:t> </a:t>
            </a:r>
            <a:endParaRPr lang="en-GB" sz="1200"/>
          </a:p>
          <a:p>
            <a:pPr lvl="0" algn="l"/>
            <a:r>
              <a:rPr lang="en-GB" sz="1200"/>
              <a:t>“Where I belong”  </a:t>
            </a:r>
            <a:r>
              <a:rPr lang="en-GB" sz="1200" i="1"/>
              <a:t>Kevin Quinn   </a:t>
            </a:r>
            <a:r>
              <a:rPr lang="en-GB" sz="1200" u="sng">
                <a:hlinkClick r:id="rId10"/>
              </a:rPr>
              <a:t>https://www.youtube.com/watch?v=z2OGCpIZFZo</a:t>
            </a:r>
            <a:r>
              <a:rPr lang="en-US" sz="1200"/>
              <a:t> </a:t>
            </a:r>
            <a:endParaRPr lang="en-GB" sz="1200"/>
          </a:p>
          <a:p>
            <a:pPr lvl="0" algn="l"/>
            <a:r>
              <a:rPr lang="en-US" sz="1200"/>
              <a:t>“Count on me” </a:t>
            </a:r>
            <a:r>
              <a:rPr lang="en-US" sz="1200" i="1"/>
              <a:t>Bruno Mars  </a:t>
            </a:r>
            <a:r>
              <a:rPr lang="en-US" sz="1200" u="sng">
                <a:hlinkClick r:id="rId11"/>
              </a:rPr>
              <a:t>https://www.youtube.com/watch?v=6k8cpUkKK4c</a:t>
            </a:r>
            <a:endParaRPr lang="en-GB" sz="1200"/>
          </a:p>
          <a:p>
            <a:pPr lvl="0" algn="l"/>
            <a:r>
              <a:rPr lang="en-US" sz="1200"/>
              <a:t>“You'll Never Walk Alone”  </a:t>
            </a:r>
            <a:r>
              <a:rPr lang="en-US" sz="1200" u="sng">
                <a:hlinkClick r:id="rId12"/>
              </a:rPr>
              <a:t>https://www.youtube.com/watch?v=OV5_LQArLa0</a:t>
            </a:r>
            <a:endParaRPr lang="en-GB" sz="1200"/>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2</a:t>
            </a:fld>
            <a:endParaRPr lang="en-US"/>
          </a:p>
        </p:txBody>
      </p:sp>
    </p:spTree>
    <p:extLst>
      <p:ext uri="{BB962C8B-B14F-4D97-AF65-F5344CB8AC3E}">
        <p14:creationId xmlns:p14="http://schemas.microsoft.com/office/powerpoint/2010/main" val="4157058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2FB70D-E0D9-6943-8548-B5B5B380EF89}" type="slidenum">
              <a:rPr lang="en-US" smtClean="0"/>
              <a:t>5</a:t>
            </a:fld>
            <a:endParaRPr lang="en-US"/>
          </a:p>
        </p:txBody>
      </p:sp>
    </p:spTree>
    <p:extLst>
      <p:ext uri="{BB962C8B-B14F-4D97-AF65-F5344CB8AC3E}">
        <p14:creationId xmlns:p14="http://schemas.microsoft.com/office/powerpoint/2010/main" val="1752121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00000"/>
              </a:lnSpc>
            </a:pPr>
            <a:r>
              <a:rPr lang="en-GB" sz="2000" b="1">
                <a:solidFill>
                  <a:srgbClr val="FF521B"/>
                </a:solidFill>
                <a:latin typeface="Calibri" panose="020F0502020204030204" pitchFamily="34" charset="0"/>
                <a:cs typeface="Calibri" panose="020F0502020204030204" pitchFamily="34" charset="0"/>
              </a:rPr>
              <a:t>SUGGESTED STORY </a:t>
            </a:r>
          </a:p>
          <a:p>
            <a:pPr algn="l">
              <a:lnSpc>
                <a:spcPct val="100000"/>
              </a:lnSpc>
              <a:spcBef>
                <a:spcPts val="0"/>
              </a:spcBef>
            </a:pPr>
            <a:r>
              <a:rPr lang="en-GB" sz="1200">
                <a:solidFill>
                  <a:schemeClr val="bg2">
                    <a:lumMod val="25000"/>
                  </a:schemeClr>
                </a:solidFill>
                <a:latin typeface="Calibri" panose="020F0502020204030204" pitchFamily="34" charset="0"/>
                <a:cs typeface="Calibri" panose="020F0502020204030204" pitchFamily="34" charset="0"/>
              </a:rPr>
              <a:t>(you may have your own or a story from one of the children)</a:t>
            </a:r>
          </a:p>
          <a:p>
            <a:endParaRPr lang="en-GB"/>
          </a:p>
        </p:txBody>
      </p:sp>
      <p:sp>
        <p:nvSpPr>
          <p:cNvPr id="4" name="Slide Number Placeholder 3"/>
          <p:cNvSpPr>
            <a:spLocks noGrp="1"/>
          </p:cNvSpPr>
          <p:nvPr>
            <p:ph type="sldNum" sz="quarter" idx="5"/>
          </p:nvPr>
        </p:nvSpPr>
        <p:spPr/>
        <p:txBody>
          <a:bodyPr/>
          <a:lstStyle/>
          <a:p>
            <a:fld id="{DF2FB70D-E0D9-6943-8548-B5B5B380EF89}" type="slidenum">
              <a:rPr lang="en-US" smtClean="0"/>
              <a:t>6</a:t>
            </a:fld>
            <a:endParaRPr lang="en-US"/>
          </a:p>
        </p:txBody>
      </p:sp>
    </p:spTree>
    <p:extLst>
      <p:ext uri="{BB962C8B-B14F-4D97-AF65-F5344CB8AC3E}">
        <p14:creationId xmlns:p14="http://schemas.microsoft.com/office/powerpoint/2010/main" val="18931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lnSpc>
                <a:spcPct val="120000"/>
              </a:lnSpc>
              <a:spcBef>
                <a:spcPts val="0"/>
              </a:spcBef>
            </a:pPr>
            <a:r>
              <a:rPr lang="en-US" sz="1200" b="1">
                <a:solidFill>
                  <a:schemeClr val="bg2">
                    <a:lumMod val="25000"/>
                  </a:schemeClr>
                </a:solidFill>
              </a:rPr>
              <a:t>Can we think of any more?</a:t>
            </a:r>
            <a:endParaRPr lang="en-GB" sz="1200">
              <a:solidFill>
                <a:schemeClr val="bg2">
                  <a:lumMod val="25000"/>
                </a:schemeClr>
              </a:solidFill>
            </a:endParaRPr>
          </a:p>
          <a:p>
            <a:pPr marL="342900" lvl="0" indent="-342900" algn="l">
              <a:spcBef>
                <a:spcPts val="1600"/>
              </a:spcBef>
              <a:buFont typeface="Arial" panose="020B0604020202020204" pitchFamily="34" charset="0"/>
              <a:buChar char="•"/>
            </a:pPr>
            <a:r>
              <a:rPr lang="en-GB" sz="1200">
                <a:solidFill>
                  <a:schemeClr val="bg2">
                    <a:lumMod val="25000"/>
                  </a:schemeClr>
                </a:solidFill>
              </a:rPr>
              <a:t>Option for hands up and to take some answers </a:t>
            </a:r>
          </a:p>
          <a:p>
            <a:pPr marL="342900" lvl="0" indent="-342900" algn="l">
              <a:buFont typeface="Arial" panose="020B0604020202020204" pitchFamily="34" charset="0"/>
              <a:buChar char="•"/>
            </a:pPr>
            <a:r>
              <a:rPr lang="en-GB" sz="1200">
                <a:solidFill>
                  <a:schemeClr val="bg2">
                    <a:lumMod val="25000"/>
                  </a:schemeClr>
                </a:solidFill>
              </a:rPr>
              <a:t>Have big bits of paper/a place and post its for young people to write/draw their ideas on and stick them on the paper</a:t>
            </a:r>
          </a:p>
          <a:p>
            <a:pPr marL="342900" lvl="0" indent="-342900" algn="l">
              <a:buFont typeface="Arial" panose="020B0604020202020204" pitchFamily="34" charset="0"/>
              <a:buChar char="•"/>
            </a:pPr>
            <a:r>
              <a:rPr lang="en-GB" sz="1200">
                <a:solidFill>
                  <a:schemeClr val="bg2">
                    <a:lumMod val="25000"/>
                  </a:schemeClr>
                </a:solidFill>
              </a:rPr>
              <a:t>Run this exercise outside of assembly and display their ideas before or after the assembly </a:t>
            </a:r>
          </a:p>
          <a:p>
            <a:endParaRPr lang="en-US"/>
          </a:p>
        </p:txBody>
      </p:sp>
      <p:sp>
        <p:nvSpPr>
          <p:cNvPr id="4" name="Slide Number Placeholder 3"/>
          <p:cNvSpPr>
            <a:spLocks noGrp="1"/>
          </p:cNvSpPr>
          <p:nvPr>
            <p:ph type="sldNum" sz="quarter" idx="5"/>
          </p:nvPr>
        </p:nvSpPr>
        <p:spPr/>
        <p:txBody>
          <a:bodyPr/>
          <a:lstStyle/>
          <a:p>
            <a:fld id="{DF2FB70D-E0D9-6943-8548-B5B5B380EF89}" type="slidenum">
              <a:rPr lang="en-US" smtClean="0"/>
              <a:t>8</a:t>
            </a:fld>
            <a:endParaRPr lang="en-US"/>
          </a:p>
        </p:txBody>
      </p:sp>
    </p:spTree>
    <p:extLst>
      <p:ext uri="{BB962C8B-B14F-4D97-AF65-F5344CB8AC3E}">
        <p14:creationId xmlns:p14="http://schemas.microsoft.com/office/powerpoint/2010/main" val="23029252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6B69B5-077E-8FC7-6214-6F9251204F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3EFC8D-3C51-ED57-2329-2892AD1CCE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817BAA-310B-8511-14C7-D59F4E5A0F4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EED17CD-C842-3517-2E75-E887F43C46DC}"/>
              </a:ext>
            </a:extLst>
          </p:cNvPr>
          <p:cNvSpPr>
            <a:spLocks noGrp="1"/>
          </p:cNvSpPr>
          <p:nvPr>
            <p:ph type="sldNum" sz="quarter" idx="5"/>
          </p:nvPr>
        </p:nvSpPr>
        <p:spPr/>
        <p:txBody>
          <a:bodyPr/>
          <a:lstStyle/>
          <a:p>
            <a:fld id="{DF2FB70D-E0D9-6943-8548-B5B5B380EF89}" type="slidenum">
              <a:rPr lang="en-US" smtClean="0"/>
              <a:t>12</a:t>
            </a:fld>
            <a:endParaRPr lang="en-US"/>
          </a:p>
        </p:txBody>
      </p:sp>
    </p:spTree>
    <p:extLst>
      <p:ext uri="{BB962C8B-B14F-4D97-AF65-F5344CB8AC3E}">
        <p14:creationId xmlns:p14="http://schemas.microsoft.com/office/powerpoint/2010/main" val="25397811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9AA4C-D45F-EFBD-5EAB-5B223CF299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FD3CA1-F54C-8B92-E602-C03FAD5C67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B56259-04EC-9417-D894-7944956AAD4E}"/>
              </a:ext>
            </a:extLst>
          </p:cNvPr>
          <p:cNvSpPr>
            <a:spLocks noGrp="1"/>
          </p:cNvSpPr>
          <p:nvPr>
            <p:ph type="body" idx="1"/>
          </p:nvPr>
        </p:nvSpPr>
        <p:spPr/>
        <p:txBody>
          <a:bodyPr/>
          <a:lstStyle/>
          <a:p>
            <a:pPr algn="l"/>
            <a:r>
              <a:rPr lang="en-US" sz="1800" b="1">
                <a:solidFill>
                  <a:srgbClr val="FF521B"/>
                </a:solidFill>
              </a:rPr>
              <a:t>! </a:t>
            </a:r>
            <a:r>
              <a:rPr lang="en-US" i="1">
                <a:solidFill>
                  <a:srgbClr val="FF521B"/>
                </a:solidFill>
              </a:rPr>
              <a:t>(Notes to teachers)</a:t>
            </a:r>
            <a:endParaRPr lang="en-GB" i="1">
              <a:solidFill>
                <a:srgbClr val="FF521B"/>
              </a:solidFill>
            </a:endParaRPr>
          </a:p>
          <a:p>
            <a:pPr marL="342900" lvl="0" indent="-342900" algn="l">
              <a:buFont typeface="Arial" panose="020B0604020202020204" pitchFamily="34" charset="0"/>
              <a:buChar char="•"/>
            </a:pPr>
            <a:r>
              <a:rPr lang="en-GB" sz="1200">
                <a:solidFill>
                  <a:schemeClr val="bg2">
                    <a:lumMod val="25000"/>
                  </a:schemeClr>
                </a:solidFill>
              </a:rPr>
              <a:t>Option for hands up and to take some answers </a:t>
            </a:r>
          </a:p>
          <a:p>
            <a:pPr marL="342900" lvl="0" indent="-342900" algn="l">
              <a:buFont typeface="Arial" panose="020B0604020202020204" pitchFamily="34" charset="0"/>
              <a:buChar char="•"/>
            </a:pPr>
            <a:r>
              <a:rPr lang="en-GB" sz="1200">
                <a:solidFill>
                  <a:schemeClr val="bg2">
                    <a:lumMod val="25000"/>
                  </a:schemeClr>
                </a:solidFill>
              </a:rPr>
              <a:t>Have big bits of paper and post its for children to write/draw their ideas on and stick them on the paper</a:t>
            </a:r>
          </a:p>
          <a:p>
            <a:pPr marL="342900" lvl="0" indent="-342900" algn="l">
              <a:buFont typeface="Arial" panose="020B0604020202020204" pitchFamily="34" charset="0"/>
              <a:buChar char="•"/>
            </a:pPr>
            <a:r>
              <a:rPr lang="en-GB" sz="1200">
                <a:solidFill>
                  <a:schemeClr val="bg2">
                    <a:lumMod val="25000"/>
                  </a:schemeClr>
                </a:solidFill>
              </a:rPr>
              <a:t>Run this exercise in the classroom and stick ideas on boards before or after the assembly </a:t>
            </a:r>
            <a:r>
              <a:rPr lang="en-GB" sz="1200" b="1">
                <a:solidFill>
                  <a:schemeClr val="bg2">
                    <a:lumMod val="25000"/>
                  </a:schemeClr>
                </a:solidFill>
              </a:rPr>
              <a:t> </a:t>
            </a:r>
            <a:endParaRPr lang="en-GB" sz="1200">
              <a:solidFill>
                <a:schemeClr val="bg2">
                  <a:lumMod val="25000"/>
                </a:schemeClr>
              </a:solidFill>
            </a:endParaRPr>
          </a:p>
          <a:p>
            <a:endParaRPr lang="en-US"/>
          </a:p>
        </p:txBody>
      </p:sp>
      <p:sp>
        <p:nvSpPr>
          <p:cNvPr id="4" name="Slide Number Placeholder 3">
            <a:extLst>
              <a:ext uri="{FF2B5EF4-FFF2-40B4-BE49-F238E27FC236}">
                <a16:creationId xmlns:a16="http://schemas.microsoft.com/office/drawing/2014/main" id="{A1FD5524-4B53-C016-26C6-E10FCD2F6F10}"/>
              </a:ext>
            </a:extLst>
          </p:cNvPr>
          <p:cNvSpPr>
            <a:spLocks noGrp="1"/>
          </p:cNvSpPr>
          <p:nvPr>
            <p:ph type="sldNum" sz="quarter" idx="5"/>
          </p:nvPr>
        </p:nvSpPr>
        <p:spPr/>
        <p:txBody>
          <a:bodyPr/>
          <a:lstStyle/>
          <a:p>
            <a:fld id="{DF2FB70D-E0D9-6943-8548-B5B5B380EF89}" type="slidenum">
              <a:rPr lang="en-US" smtClean="0"/>
              <a:t>13</a:t>
            </a:fld>
            <a:endParaRPr lang="en-US"/>
          </a:p>
        </p:txBody>
      </p:sp>
    </p:spTree>
    <p:extLst>
      <p:ext uri="{BB962C8B-B14F-4D97-AF65-F5344CB8AC3E}">
        <p14:creationId xmlns:p14="http://schemas.microsoft.com/office/powerpoint/2010/main" val="319747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147B7-4399-E24A-BD3D-D61BF3908EB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10BFECC-E82F-B44E-A77C-E129BEF6F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0B42EFE-1256-564A-9F54-17F288A8BB00}"/>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943CBAD0-BA75-414D-BD8A-3FB54B9E28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00872D-2B5A-B54A-ACA1-7C13DB5BF9BF}"/>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465156155"/>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2062-705A-FF47-81C7-AF8DE426B00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8C14F475-1357-EB40-ACA7-7A352FED2EC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78C490A-6058-8C48-975D-B7AF735DDB50}"/>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21F5A2DD-9359-1642-9158-6CF4B15B4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20898-4114-0A47-9D26-FDB1076E18C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223157477"/>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99DBA96-A621-5847-88E9-DC9DDC2CCBA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49A53DE-E668-B043-BF41-C514285DA44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58C9048-83C9-AF46-8695-E45A0ACB98FD}"/>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B4D8C1A2-8E58-C946-A6E8-82D8492D5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5A1417-E544-FB44-8665-B35BE1F73147}"/>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2534470037"/>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83F0-CB11-114E-97C8-2C1B225132D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0EFA25B-FAE8-AA4B-8E5D-B7CC1D830A1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3231242-15E8-9649-8E6E-1B426EE024E6}"/>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1938EC87-13A5-E94F-8A53-E9B1A8802F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B7A808-AEA5-084F-ADEC-74BDC32607F8}"/>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207644403"/>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D4BF-EB0A-F94C-B001-3E0C599D5A1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85B7A75-6C79-C44E-B422-789E7D759F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ECB7C6A-6B42-F446-A82D-E8DFED823691}"/>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A55AE878-B9C2-E346-8AB7-1A0662373B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ACE675-FA3F-A546-AA6D-DD41F32697E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57089435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D8EFB-5E22-4C40-9ECE-D95A59D23EA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C7E9EDC-3E97-1C4C-AB17-2E5F0189682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E34D1D1E-D6F6-B548-92BF-B448C8900E80}"/>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2E9ED6F-61C4-8942-B22B-58BF5FA4D9AB}"/>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6" name="Footer Placeholder 5">
            <a:extLst>
              <a:ext uri="{FF2B5EF4-FFF2-40B4-BE49-F238E27FC236}">
                <a16:creationId xmlns:a16="http://schemas.microsoft.com/office/drawing/2014/main" id="{652C69DF-AD4F-C044-912F-823A6DB004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83906-9E54-6047-9415-39A7B9A2E5D2}"/>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868696384"/>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821B9-50B1-FA4B-997D-1ECAD3AE549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4A1B658-9F5A-BC4E-8623-6DD6DF0F34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32853FB-6F08-2C43-8FFA-E1D34155332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088718F-0180-6C42-BD49-1E2548DC4B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FF141D0-EAB4-4045-B0FA-F9A9A41DD82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EE564B-6342-A949-85B0-E895DB78B0C4}"/>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8" name="Footer Placeholder 7">
            <a:extLst>
              <a:ext uri="{FF2B5EF4-FFF2-40B4-BE49-F238E27FC236}">
                <a16:creationId xmlns:a16="http://schemas.microsoft.com/office/drawing/2014/main" id="{58FDE4AD-C8A0-A449-AB2F-35C839B6DB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04D7D0A-F0E1-B64E-A8B3-BBFD5707ADE6}"/>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1360573401"/>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2E6CA-2645-7044-A99C-2351EBD6772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ADAC427-F0B9-4C4D-BD4F-AC2536DDDF44}"/>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4" name="Footer Placeholder 3">
            <a:extLst>
              <a:ext uri="{FF2B5EF4-FFF2-40B4-BE49-F238E27FC236}">
                <a16:creationId xmlns:a16="http://schemas.microsoft.com/office/drawing/2014/main" id="{B2B47773-EE71-CD4C-973D-4186E6B8C8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20AFC5-96FE-DB43-86B9-DB37A699CFBD}"/>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04264318"/>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E17257-1F81-2A44-A78D-5DBBCE84C8A6}"/>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3" name="Footer Placeholder 2">
            <a:extLst>
              <a:ext uri="{FF2B5EF4-FFF2-40B4-BE49-F238E27FC236}">
                <a16:creationId xmlns:a16="http://schemas.microsoft.com/office/drawing/2014/main" id="{92B6BFB4-5F40-0F45-AD68-E8CC3598EFE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D0C63E-F04D-1C4A-B007-A8847ACDC3B3}"/>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263992889"/>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80842-9084-F14B-9EFD-106FA37752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CDA6B5E-11BF-CC49-95FF-522F64C6C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28C7962-6C35-A541-81C1-6758A09F22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2B2D3B3-E39F-4341-806A-AB3389E7A669}"/>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6" name="Footer Placeholder 5">
            <a:extLst>
              <a:ext uri="{FF2B5EF4-FFF2-40B4-BE49-F238E27FC236}">
                <a16:creationId xmlns:a16="http://schemas.microsoft.com/office/drawing/2014/main" id="{61D7AB81-5345-984C-BB38-CBF95897F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38F661-C5AA-9840-8F3D-ED98887DD4BA}"/>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512980893"/>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E1D99-4C18-B845-87CA-B83092E19CE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15018A3-A6FF-4049-8ED5-63AC685538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042BC5-DA2C-5D49-A5B6-5DEEE19BF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C9BDBDD-C2AC-5A4C-966A-6FBB87D095E1}"/>
              </a:ext>
            </a:extLst>
          </p:cNvPr>
          <p:cNvSpPr>
            <a:spLocks noGrp="1"/>
          </p:cNvSpPr>
          <p:nvPr>
            <p:ph type="dt" sz="half" idx="10"/>
          </p:nvPr>
        </p:nvSpPr>
        <p:spPr/>
        <p:txBody>
          <a:bodyPr/>
          <a:lstStyle/>
          <a:p>
            <a:fld id="{03B7571F-492E-C443-B261-F314FCEC1D44}" type="datetimeFigureOut">
              <a:rPr lang="en-US" smtClean="0"/>
              <a:t>11/28/2025</a:t>
            </a:fld>
            <a:endParaRPr lang="en-US"/>
          </a:p>
        </p:txBody>
      </p:sp>
      <p:sp>
        <p:nvSpPr>
          <p:cNvPr id="6" name="Footer Placeholder 5">
            <a:extLst>
              <a:ext uri="{FF2B5EF4-FFF2-40B4-BE49-F238E27FC236}">
                <a16:creationId xmlns:a16="http://schemas.microsoft.com/office/drawing/2014/main" id="{B56C37B6-F685-4F45-B748-AA36A80BB6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226CE2-1FC1-AA45-9B9C-47E778CF9D9D}"/>
              </a:ext>
            </a:extLst>
          </p:cNvPr>
          <p:cNvSpPr>
            <a:spLocks noGrp="1"/>
          </p:cNvSpPr>
          <p:nvPr>
            <p:ph type="sldNum" sz="quarter" idx="12"/>
          </p:nvPr>
        </p:nvSpPr>
        <p:spPr/>
        <p:txBody>
          <a:bodyPr/>
          <a:lstStyle/>
          <a:p>
            <a:fld id="{ADB87AE7-4C86-9540-9A6D-6CD4BE516F6F}" type="slidenum">
              <a:rPr lang="en-US" smtClean="0"/>
              <a:t>‹#›</a:t>
            </a:fld>
            <a:endParaRPr lang="en-US"/>
          </a:p>
        </p:txBody>
      </p:sp>
    </p:spTree>
    <p:extLst>
      <p:ext uri="{BB962C8B-B14F-4D97-AF65-F5344CB8AC3E}">
        <p14:creationId xmlns:p14="http://schemas.microsoft.com/office/powerpoint/2010/main" val="3084964822"/>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5A87D3-1E33-6A46-8532-73DD9BB497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71EAE42-1087-E044-A6E1-65CF60A60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E431B3A-BC22-0D40-9CCE-9DB0D5ED5F5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7571F-492E-C443-B261-F314FCEC1D44}" type="datetimeFigureOut">
              <a:rPr lang="en-US" smtClean="0"/>
              <a:t>11/28/2025</a:t>
            </a:fld>
            <a:endParaRPr lang="en-US"/>
          </a:p>
        </p:txBody>
      </p:sp>
      <p:sp>
        <p:nvSpPr>
          <p:cNvPr id="5" name="Footer Placeholder 4">
            <a:extLst>
              <a:ext uri="{FF2B5EF4-FFF2-40B4-BE49-F238E27FC236}">
                <a16:creationId xmlns:a16="http://schemas.microsoft.com/office/drawing/2014/main" id="{F9BFD8E5-8FA7-1443-82B1-8DDC9B8C74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3400A-0082-924B-92BD-15D3CA7496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B87AE7-4C86-9540-9A6D-6CD4BE516F6F}" type="slidenum">
              <a:rPr lang="en-US" smtClean="0"/>
              <a:t>‹#›</a:t>
            </a:fld>
            <a:endParaRPr lang="en-US"/>
          </a:p>
        </p:txBody>
      </p:sp>
    </p:spTree>
    <p:extLst>
      <p:ext uri="{BB962C8B-B14F-4D97-AF65-F5344CB8AC3E}">
        <p14:creationId xmlns:p14="http://schemas.microsoft.com/office/powerpoint/2010/main" val="45679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0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8.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11.png"/><Relationship Id="rId2" Type="http://schemas.openxmlformats.org/officeDocument/2006/relationships/image" Target="../media/image26.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6.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7.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17.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1.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everal hands on a sidewalk&#10;&#10;AI-generated content may be incorrect.">
            <a:extLst>
              <a:ext uri="{FF2B5EF4-FFF2-40B4-BE49-F238E27FC236}">
                <a16:creationId xmlns:a16="http://schemas.microsoft.com/office/drawing/2014/main" id="{3A547A9B-D353-B142-6804-EA8982840CE7}"/>
              </a:ext>
            </a:extLst>
          </p:cNvPr>
          <p:cNvPicPr>
            <a:picLocks noChangeAspect="1"/>
          </p:cNvPicPr>
          <p:nvPr/>
        </p:nvPicPr>
        <p:blipFill>
          <a:blip r:embed="rId3"/>
          <a:stretch>
            <a:fillRect/>
          </a:stretch>
        </p:blipFill>
        <p:spPr>
          <a:xfrm>
            <a:off x="0" y="-454401"/>
            <a:ext cx="12192000" cy="6949683"/>
          </a:xfrm>
          <a:prstGeom prst="rect">
            <a:avLst/>
          </a:prstGeom>
        </p:spPr>
      </p:pic>
      <p:pic>
        <p:nvPicPr>
          <p:cNvPr id="12" name="Picture 11" descr="A black and blue background&#10;&#10;AI-generated content may be incorrect.">
            <a:extLst>
              <a:ext uri="{FF2B5EF4-FFF2-40B4-BE49-F238E27FC236}">
                <a16:creationId xmlns:a16="http://schemas.microsoft.com/office/drawing/2014/main" id="{01A5E2A0-CFE9-ACE4-E50C-DDB0359A1499}"/>
              </a:ext>
            </a:extLst>
          </p:cNvPr>
          <p:cNvPicPr>
            <a:picLocks noChangeAspect="1"/>
          </p:cNvPicPr>
          <p:nvPr/>
        </p:nvPicPr>
        <p:blipFill>
          <a:blip r:embed="rId4"/>
          <a:stretch>
            <a:fillRect/>
          </a:stretch>
        </p:blipFill>
        <p:spPr>
          <a:xfrm>
            <a:off x="0" y="2266122"/>
            <a:ext cx="12187349" cy="4591878"/>
          </a:xfrm>
          <a:prstGeom prst="rect">
            <a:avLst/>
          </a:prstGeom>
        </p:spPr>
      </p:pic>
      <p:sp>
        <p:nvSpPr>
          <p:cNvPr id="3" name="Subtitle 2">
            <a:extLst>
              <a:ext uri="{FF2B5EF4-FFF2-40B4-BE49-F238E27FC236}">
                <a16:creationId xmlns:a16="http://schemas.microsoft.com/office/drawing/2014/main" id="{083BD020-4FF1-2847-B11D-66D3FDF583FC}"/>
              </a:ext>
            </a:extLst>
          </p:cNvPr>
          <p:cNvSpPr>
            <a:spLocks noGrp="1"/>
          </p:cNvSpPr>
          <p:nvPr>
            <p:ph type="subTitle" idx="1"/>
          </p:nvPr>
        </p:nvSpPr>
        <p:spPr>
          <a:xfrm>
            <a:off x="0" y="4438363"/>
            <a:ext cx="12191999" cy="857179"/>
          </a:xfrm>
          <a:noFill/>
        </p:spPr>
        <p:txBody>
          <a:bodyPr>
            <a:normAutofit fontScale="92500"/>
          </a:bodyPr>
          <a:lstStyle/>
          <a:p>
            <a:pPr>
              <a:lnSpc>
                <a:spcPct val="150000"/>
              </a:lnSpc>
            </a:pPr>
            <a:r>
              <a:rPr lang="en-GB" sz="3600" b="1">
                <a:solidFill>
                  <a:schemeClr val="bg1"/>
                </a:solidFill>
              </a:rPr>
              <a:t>Assembly guide for secondary schools 2026</a:t>
            </a:r>
            <a:endParaRPr lang="en-GB" sz="3600">
              <a:solidFill>
                <a:schemeClr val="bg1"/>
              </a:solidFill>
            </a:endParaRPr>
          </a:p>
          <a:p>
            <a:pPr>
              <a:lnSpc>
                <a:spcPct val="150000"/>
              </a:lnSpc>
            </a:pPr>
            <a:endParaRPr lang="en-GB" sz="3600" b="1">
              <a:solidFill>
                <a:schemeClr val="bg1"/>
              </a:solidFill>
              <a:latin typeface="Calibri" panose="020F0502020204030204" pitchFamily="34" charset="0"/>
              <a:cs typeface="Calibri" panose="020F0502020204030204" pitchFamily="34" charset="0"/>
            </a:endParaRPr>
          </a:p>
        </p:txBody>
      </p:sp>
      <p:pic>
        <p:nvPicPr>
          <p:cNvPr id="7" name="Picture 6" descr="A white circle with colorful text&#10;&#10;AI-generated content may be incorrect.">
            <a:extLst>
              <a:ext uri="{FF2B5EF4-FFF2-40B4-BE49-F238E27FC236}">
                <a16:creationId xmlns:a16="http://schemas.microsoft.com/office/drawing/2014/main" id="{9B132BB8-8A6C-6ED0-6347-6D42F56EB305}"/>
              </a:ext>
            </a:extLst>
          </p:cNvPr>
          <p:cNvPicPr>
            <a:picLocks noChangeAspect="1"/>
          </p:cNvPicPr>
          <p:nvPr/>
        </p:nvPicPr>
        <p:blipFill>
          <a:blip r:embed="rId5"/>
          <a:stretch>
            <a:fillRect/>
          </a:stretch>
        </p:blipFill>
        <p:spPr>
          <a:xfrm>
            <a:off x="9884174" y="313998"/>
            <a:ext cx="1777876" cy="1657206"/>
          </a:xfrm>
          <a:prstGeom prst="rect">
            <a:avLst/>
          </a:prstGeom>
        </p:spPr>
      </p:pic>
      <p:pic>
        <p:nvPicPr>
          <p:cNvPr id="14" name="Picture 13" descr="A yellow text on an orange background&#10;&#10;AI-generated content may be incorrect.">
            <a:extLst>
              <a:ext uri="{FF2B5EF4-FFF2-40B4-BE49-F238E27FC236}">
                <a16:creationId xmlns:a16="http://schemas.microsoft.com/office/drawing/2014/main" id="{EB6C2458-9727-3737-8427-DD96A46321D5}"/>
              </a:ext>
            </a:extLst>
          </p:cNvPr>
          <p:cNvPicPr>
            <a:picLocks noChangeAspect="1"/>
          </p:cNvPicPr>
          <p:nvPr/>
        </p:nvPicPr>
        <p:blipFill>
          <a:blip r:embed="rId6"/>
          <a:stretch>
            <a:fillRect/>
          </a:stretch>
        </p:blipFill>
        <p:spPr>
          <a:xfrm>
            <a:off x="3776869" y="1329802"/>
            <a:ext cx="4081670" cy="2555124"/>
          </a:xfrm>
          <a:prstGeom prst="rect">
            <a:avLst/>
          </a:prstGeom>
        </p:spPr>
      </p:pic>
      <p:sp>
        <p:nvSpPr>
          <p:cNvPr id="17" name="Subtitle 2">
            <a:extLst>
              <a:ext uri="{FF2B5EF4-FFF2-40B4-BE49-F238E27FC236}">
                <a16:creationId xmlns:a16="http://schemas.microsoft.com/office/drawing/2014/main" id="{D5D51AD4-EABA-7F1F-612E-A87111DDE8CE}"/>
              </a:ext>
            </a:extLst>
          </p:cNvPr>
          <p:cNvSpPr txBox="1">
            <a:spLocks/>
          </p:cNvSpPr>
          <p:nvPr/>
        </p:nvSpPr>
        <p:spPr>
          <a:xfrm>
            <a:off x="1649692" y="5329606"/>
            <a:ext cx="8757500" cy="85717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2600" b="1">
              <a:solidFill>
                <a:schemeClr val="bg1"/>
              </a:solidFill>
            </a:endParaRPr>
          </a:p>
        </p:txBody>
      </p:sp>
      <p:pic>
        <p:nvPicPr>
          <p:cNvPr id="18" name="Picture 17" descr="A yellow lines on a black background&#10;&#10;AI-generated content may be incorrect.">
            <a:extLst>
              <a:ext uri="{FF2B5EF4-FFF2-40B4-BE49-F238E27FC236}">
                <a16:creationId xmlns:a16="http://schemas.microsoft.com/office/drawing/2014/main" id="{E7B445A9-41FB-8FAB-2B2A-B7FA785156B9}"/>
              </a:ext>
            </a:extLst>
          </p:cNvPr>
          <p:cNvPicPr>
            <a:picLocks noChangeAspect="1"/>
          </p:cNvPicPr>
          <p:nvPr/>
        </p:nvPicPr>
        <p:blipFill>
          <a:blip r:embed="rId7"/>
          <a:stretch>
            <a:fillRect/>
          </a:stretch>
        </p:blipFill>
        <p:spPr>
          <a:xfrm rot="15820841">
            <a:off x="7152538" y="531717"/>
            <a:ext cx="1069606" cy="1104108"/>
          </a:xfrm>
          <a:prstGeom prst="rect">
            <a:avLst/>
          </a:prstGeom>
        </p:spPr>
      </p:pic>
      <p:pic>
        <p:nvPicPr>
          <p:cNvPr id="20" name="Picture 19" descr="A blue spiral on a black background&#10;&#10;AI-generated content may be incorrect.">
            <a:extLst>
              <a:ext uri="{FF2B5EF4-FFF2-40B4-BE49-F238E27FC236}">
                <a16:creationId xmlns:a16="http://schemas.microsoft.com/office/drawing/2014/main" id="{F02376DC-4731-97E2-976F-2AAD6E64741D}"/>
              </a:ext>
            </a:extLst>
          </p:cNvPr>
          <p:cNvPicPr>
            <a:picLocks noChangeAspect="1"/>
          </p:cNvPicPr>
          <p:nvPr/>
        </p:nvPicPr>
        <p:blipFill>
          <a:blip r:embed="rId8"/>
          <a:stretch>
            <a:fillRect/>
          </a:stretch>
        </p:blipFill>
        <p:spPr>
          <a:xfrm rot="3962414">
            <a:off x="2417782" y="921843"/>
            <a:ext cx="909138" cy="1060660"/>
          </a:xfrm>
          <a:prstGeom prst="rect">
            <a:avLst/>
          </a:prstGeom>
        </p:spPr>
      </p:pic>
      <p:pic>
        <p:nvPicPr>
          <p:cNvPr id="22" name="Picture 21">
            <a:extLst>
              <a:ext uri="{FF2B5EF4-FFF2-40B4-BE49-F238E27FC236}">
                <a16:creationId xmlns:a16="http://schemas.microsoft.com/office/drawing/2014/main" id="{96BDC398-DDDE-1E62-3B31-A668F18F2536}"/>
              </a:ext>
            </a:extLst>
          </p:cNvPr>
          <p:cNvPicPr>
            <a:picLocks noChangeAspect="1"/>
          </p:cNvPicPr>
          <p:nvPr/>
        </p:nvPicPr>
        <p:blipFill>
          <a:blip r:embed="rId9"/>
          <a:stretch>
            <a:fillRect/>
          </a:stretch>
        </p:blipFill>
        <p:spPr>
          <a:xfrm rot="1266120">
            <a:off x="5390262" y="-271988"/>
            <a:ext cx="986779" cy="965327"/>
          </a:xfrm>
          <a:prstGeom prst="rect">
            <a:avLst/>
          </a:prstGeom>
        </p:spPr>
      </p:pic>
    </p:spTree>
    <p:extLst>
      <p:ext uri="{BB962C8B-B14F-4D97-AF65-F5344CB8AC3E}">
        <p14:creationId xmlns:p14="http://schemas.microsoft.com/office/powerpoint/2010/main" val="2141069972"/>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3DD02-A080-1A02-1703-EEFE6E4BA1DE}"/>
            </a:ext>
          </a:extLst>
        </p:cNvPr>
        <p:cNvGrpSpPr/>
        <p:nvPr/>
      </p:nvGrpSpPr>
      <p:grpSpPr>
        <a:xfrm>
          <a:off x="0" y="0"/>
          <a:ext cx="0" cy="0"/>
          <a:chOff x="0" y="0"/>
          <a:chExt cx="0" cy="0"/>
        </a:xfrm>
      </p:grpSpPr>
      <p:sp>
        <p:nvSpPr>
          <p:cNvPr id="5" name="Subtitle 2">
            <a:extLst>
              <a:ext uri="{FF2B5EF4-FFF2-40B4-BE49-F238E27FC236}">
                <a16:creationId xmlns:a16="http://schemas.microsoft.com/office/drawing/2014/main" id="{2C90DC86-80A3-25CD-6121-8F4339700378}"/>
              </a:ext>
            </a:extLst>
          </p:cNvPr>
          <p:cNvSpPr txBox="1">
            <a:spLocks/>
          </p:cNvSpPr>
          <p:nvPr/>
        </p:nvSpPr>
        <p:spPr>
          <a:xfrm>
            <a:off x="524247" y="804569"/>
            <a:ext cx="10186873" cy="1956473"/>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800"/>
              </a:spcBef>
            </a:pPr>
            <a:r>
              <a:rPr lang="en-GB" sz="3200" b="1">
                <a:solidFill>
                  <a:srgbClr val="FF521B"/>
                </a:solidFill>
              </a:rPr>
              <a:t>HOW CAN WE HELP OTHERS FEEL THAT THEY BELONG?</a:t>
            </a:r>
          </a:p>
          <a:p>
            <a:pPr algn="l"/>
            <a:r>
              <a:rPr lang="en-GB" sz="3200" b="1">
                <a:solidFill>
                  <a:srgbClr val="FF521B"/>
                </a:solidFill>
              </a:rPr>
              <a:t>Helping others feel they belong</a:t>
            </a:r>
            <a:r>
              <a:rPr lang="en-US" sz="3200" b="1">
                <a:solidFill>
                  <a:srgbClr val="FF521B"/>
                </a:solidFill>
              </a:rPr>
              <a:t> </a:t>
            </a:r>
            <a:endParaRPr lang="en-US" sz="3200" b="1">
              <a:solidFill>
                <a:srgbClr val="FF521B"/>
              </a:solidFill>
              <a:ea typeface="Calibri"/>
              <a:cs typeface="Calibri"/>
            </a:endParaRPr>
          </a:p>
          <a:p>
            <a:pPr algn="l"/>
            <a:r>
              <a:rPr lang="en-GB" b="1">
                <a:solidFill>
                  <a:schemeClr val="bg2">
                    <a:lumMod val="25000"/>
                  </a:schemeClr>
                </a:solidFill>
              </a:rPr>
              <a:t>Top tips from our young people: </a:t>
            </a:r>
            <a:endParaRPr lang="en-GB">
              <a:solidFill>
                <a:schemeClr val="bg2">
                  <a:lumMod val="25000"/>
                </a:schemeClr>
              </a:solidFill>
            </a:endParaRPr>
          </a:p>
          <a:p>
            <a:pPr algn="l"/>
            <a:endParaRPr lang="en-GB" sz="3200" b="1">
              <a:solidFill>
                <a:srgbClr val="FF521B"/>
              </a:solidFill>
            </a:endParaRPr>
          </a:p>
          <a:p>
            <a:pPr algn="l">
              <a:lnSpc>
                <a:spcPct val="100000"/>
              </a:lnSpc>
            </a:pPr>
            <a:endParaRPr lang="en-GB" b="1">
              <a:solidFill>
                <a:schemeClr val="bg2">
                  <a:lumMod val="25000"/>
                </a:schemeClr>
              </a:solidFill>
              <a:latin typeface="Rubrik SemiBold" panose="02000503000000020004" pitchFamily="2" charset="77"/>
            </a:endParaRPr>
          </a:p>
        </p:txBody>
      </p:sp>
      <p:pic>
        <p:nvPicPr>
          <p:cNvPr id="4" name="Picture 3" descr="A black and orange background&#10;&#10;AI-generated content may be incorrect.">
            <a:extLst>
              <a:ext uri="{FF2B5EF4-FFF2-40B4-BE49-F238E27FC236}">
                <a16:creationId xmlns:a16="http://schemas.microsoft.com/office/drawing/2014/main" id="{E1C51794-9322-740C-5B49-23E28CF86842}"/>
              </a:ext>
            </a:extLst>
          </p:cNvPr>
          <p:cNvPicPr>
            <a:picLocks noChangeAspect="1"/>
          </p:cNvPicPr>
          <p:nvPr/>
        </p:nvPicPr>
        <p:blipFill>
          <a:blip r:embed="rId2"/>
          <a:srcRect t="34470" r="18584" b="-6105"/>
          <a:stretch>
            <a:fillRect/>
          </a:stretch>
        </p:blipFill>
        <p:spPr>
          <a:xfrm flipH="1">
            <a:off x="-1" y="0"/>
            <a:ext cx="12191997" cy="1962674"/>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645F4141-5554-7108-9DB3-3882B908EBBD}"/>
              </a:ext>
            </a:extLst>
          </p:cNvPr>
          <p:cNvPicPr>
            <a:picLocks noChangeAspect="1"/>
          </p:cNvPicPr>
          <p:nvPr/>
        </p:nvPicPr>
        <p:blipFill>
          <a:blip r:embed="rId3"/>
          <a:stretch>
            <a:fillRect/>
          </a:stretch>
        </p:blipFill>
        <p:spPr>
          <a:xfrm>
            <a:off x="10456985" y="158262"/>
            <a:ext cx="1524000" cy="1524000"/>
          </a:xfrm>
          <a:prstGeom prst="rect">
            <a:avLst/>
          </a:prstGeom>
        </p:spPr>
      </p:pic>
      <p:grpSp>
        <p:nvGrpSpPr>
          <p:cNvPr id="54" name="Group 53">
            <a:extLst>
              <a:ext uri="{FF2B5EF4-FFF2-40B4-BE49-F238E27FC236}">
                <a16:creationId xmlns:a16="http://schemas.microsoft.com/office/drawing/2014/main" id="{963A8E02-C484-4236-CC0F-0CA40FDB305D}"/>
              </a:ext>
            </a:extLst>
          </p:cNvPr>
          <p:cNvGrpSpPr/>
          <p:nvPr/>
        </p:nvGrpSpPr>
        <p:grpSpPr>
          <a:xfrm>
            <a:off x="1045210" y="4099560"/>
            <a:ext cx="10400030" cy="2621280"/>
            <a:chOff x="1045210" y="4099560"/>
            <a:chExt cx="10400030" cy="2621280"/>
          </a:xfrm>
        </p:grpSpPr>
        <p:grpSp>
          <p:nvGrpSpPr>
            <p:cNvPr id="51" name="Group 50">
              <a:extLst>
                <a:ext uri="{FF2B5EF4-FFF2-40B4-BE49-F238E27FC236}">
                  <a16:creationId xmlns:a16="http://schemas.microsoft.com/office/drawing/2014/main" id="{DFD6464E-79A0-6994-53DB-BD8E58641216}"/>
                </a:ext>
              </a:extLst>
            </p:cNvPr>
            <p:cNvGrpSpPr/>
            <p:nvPr/>
          </p:nvGrpSpPr>
          <p:grpSpPr>
            <a:xfrm>
              <a:off x="1045210" y="4541520"/>
              <a:ext cx="2764790" cy="2057400"/>
              <a:chOff x="6973570" y="1782124"/>
              <a:chExt cx="2185670" cy="2290128"/>
            </a:xfrm>
          </p:grpSpPr>
          <p:pic>
            <p:nvPicPr>
              <p:cNvPr id="50" name="Picture 49" descr="A green circle with black background&#10;&#10;AI-generated content may be incorrect.">
                <a:extLst>
                  <a:ext uri="{FF2B5EF4-FFF2-40B4-BE49-F238E27FC236}">
                    <a16:creationId xmlns:a16="http://schemas.microsoft.com/office/drawing/2014/main" id="{2094C1F5-5518-99E8-6763-20A1F655350D}"/>
                  </a:ext>
                </a:extLst>
              </p:cNvPr>
              <p:cNvPicPr>
                <a:picLocks noChangeAspect="1"/>
              </p:cNvPicPr>
              <p:nvPr/>
            </p:nvPicPr>
            <p:blipFill>
              <a:blip r:embed="rId4"/>
              <a:stretch>
                <a:fillRect/>
              </a:stretch>
            </p:blipFill>
            <p:spPr>
              <a:xfrm>
                <a:off x="6973570" y="1782124"/>
                <a:ext cx="2185670" cy="2092221"/>
              </a:xfrm>
              <a:prstGeom prst="rect">
                <a:avLst/>
              </a:prstGeom>
            </p:spPr>
          </p:pic>
          <p:sp>
            <p:nvSpPr>
              <p:cNvPr id="13" name="Subtitle 2">
                <a:extLst>
                  <a:ext uri="{FF2B5EF4-FFF2-40B4-BE49-F238E27FC236}">
                    <a16:creationId xmlns:a16="http://schemas.microsoft.com/office/drawing/2014/main" id="{993E7A49-26D0-29E9-B83A-E0F18B90871D}"/>
                  </a:ext>
                </a:extLst>
              </p:cNvPr>
              <p:cNvSpPr txBox="1">
                <a:spLocks/>
              </p:cNvSpPr>
              <p:nvPr/>
            </p:nvSpPr>
            <p:spPr>
              <a:xfrm>
                <a:off x="7127072" y="1960954"/>
                <a:ext cx="1934344" cy="2111298"/>
              </a:xfrm>
              <a:prstGeom prst="rect">
                <a:avLst/>
              </a:prstGeom>
              <a:noFill/>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pPr>
                <a:r>
                  <a:rPr lang="en-GB">
                    <a:solidFill>
                      <a:schemeClr val="bg1"/>
                    </a:solidFill>
                  </a:rPr>
                  <a:t>Being there to support someone so they don’t feel like they're on their own.</a:t>
                </a:r>
                <a:r>
                  <a:rPr lang="en-US">
                    <a:solidFill>
                      <a:schemeClr val="bg1"/>
                    </a:solidFill>
                  </a:rPr>
                  <a:t> </a:t>
                </a:r>
                <a:endParaRPr lang="en-GB">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42" name="Group 41">
              <a:extLst>
                <a:ext uri="{FF2B5EF4-FFF2-40B4-BE49-F238E27FC236}">
                  <a16:creationId xmlns:a16="http://schemas.microsoft.com/office/drawing/2014/main" id="{02AFFA64-494E-9E9E-79E2-4EEE21F27303}"/>
                </a:ext>
              </a:extLst>
            </p:cNvPr>
            <p:cNvGrpSpPr/>
            <p:nvPr/>
          </p:nvGrpSpPr>
          <p:grpSpPr>
            <a:xfrm>
              <a:off x="9403080" y="4099560"/>
              <a:ext cx="2042160" cy="1612095"/>
              <a:chOff x="9281160" y="1584960"/>
              <a:chExt cx="2042160" cy="1612095"/>
            </a:xfrm>
          </p:grpSpPr>
          <p:pic>
            <p:nvPicPr>
              <p:cNvPr id="41" name="Picture 40" descr="A yellow circle with black background&#10;&#10;AI-generated content may be incorrect.">
                <a:extLst>
                  <a:ext uri="{FF2B5EF4-FFF2-40B4-BE49-F238E27FC236}">
                    <a16:creationId xmlns:a16="http://schemas.microsoft.com/office/drawing/2014/main" id="{150395DA-627D-6D2F-CBD8-BE23A0EABFBE}"/>
                  </a:ext>
                </a:extLst>
              </p:cNvPr>
              <p:cNvPicPr>
                <a:picLocks noChangeAspect="1"/>
              </p:cNvPicPr>
              <p:nvPr/>
            </p:nvPicPr>
            <p:blipFill>
              <a:blip r:embed="rId5"/>
              <a:stretch>
                <a:fillRect/>
              </a:stretch>
            </p:blipFill>
            <p:spPr>
              <a:xfrm>
                <a:off x="9281160" y="1584960"/>
                <a:ext cx="2042160" cy="1371600"/>
              </a:xfrm>
              <a:prstGeom prst="rect">
                <a:avLst/>
              </a:prstGeom>
            </p:spPr>
          </p:pic>
          <p:sp>
            <p:nvSpPr>
              <p:cNvPr id="20" name="Subtitle 2">
                <a:extLst>
                  <a:ext uri="{FF2B5EF4-FFF2-40B4-BE49-F238E27FC236}">
                    <a16:creationId xmlns:a16="http://schemas.microsoft.com/office/drawing/2014/main" id="{365C79F9-0771-8395-3920-0432227CE7EE}"/>
                  </a:ext>
                </a:extLst>
              </p:cNvPr>
              <p:cNvSpPr txBox="1">
                <a:spLocks/>
              </p:cNvSpPr>
              <p:nvPr/>
            </p:nvSpPr>
            <p:spPr>
              <a:xfrm>
                <a:off x="9403080" y="1880736"/>
                <a:ext cx="1828800" cy="131631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1800">
                    <a:solidFill>
                      <a:schemeClr val="bg2">
                        <a:lumMod val="25000"/>
                      </a:schemeClr>
                    </a:solidFill>
                  </a:rPr>
                  <a:t>By asking people how they are and if they are okay.</a:t>
                </a:r>
                <a:r>
                  <a:rPr lang="en-US" sz="1800">
                    <a:solidFill>
                      <a:schemeClr val="bg2">
                        <a:lumMod val="25000"/>
                      </a:schemeClr>
                    </a:solidFill>
                  </a:rPr>
                  <a:t> </a:t>
                </a:r>
                <a:endParaRPr lang="en-GB" sz="1800">
                  <a:solidFill>
                    <a:schemeClr val="bg2">
                      <a:lumMod val="25000"/>
                    </a:schemeClr>
                  </a:solidFill>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45" name="Group 44">
              <a:extLst>
                <a:ext uri="{FF2B5EF4-FFF2-40B4-BE49-F238E27FC236}">
                  <a16:creationId xmlns:a16="http://schemas.microsoft.com/office/drawing/2014/main" id="{63BAE860-F994-8A8F-D3A8-A3CB4458FC0B}"/>
                </a:ext>
              </a:extLst>
            </p:cNvPr>
            <p:cNvGrpSpPr/>
            <p:nvPr/>
          </p:nvGrpSpPr>
          <p:grpSpPr>
            <a:xfrm>
              <a:off x="7644130" y="4860111"/>
              <a:ext cx="1758950" cy="1510209"/>
              <a:chOff x="328930" y="4768671"/>
              <a:chExt cx="1758950" cy="1510209"/>
            </a:xfrm>
          </p:grpSpPr>
          <p:pic>
            <p:nvPicPr>
              <p:cNvPr id="44" name="Picture 43" descr="A green circle with black background&#10;&#10;AI-generated content may be incorrect.">
                <a:extLst>
                  <a:ext uri="{FF2B5EF4-FFF2-40B4-BE49-F238E27FC236}">
                    <a16:creationId xmlns:a16="http://schemas.microsoft.com/office/drawing/2014/main" id="{11AD1A17-B8C6-F5EC-7C48-5B2995847DD1}"/>
                  </a:ext>
                </a:extLst>
              </p:cNvPr>
              <p:cNvPicPr>
                <a:picLocks noChangeAspect="1"/>
              </p:cNvPicPr>
              <p:nvPr/>
            </p:nvPicPr>
            <p:blipFill>
              <a:blip r:embed="rId4"/>
              <a:stretch>
                <a:fillRect/>
              </a:stretch>
            </p:blipFill>
            <p:spPr>
              <a:xfrm>
                <a:off x="328930" y="4768671"/>
                <a:ext cx="1758950" cy="1510209"/>
              </a:xfrm>
              <a:prstGeom prst="rect">
                <a:avLst/>
              </a:prstGeom>
            </p:spPr>
          </p:pic>
          <p:sp>
            <p:nvSpPr>
              <p:cNvPr id="22" name="Subtitle 2">
                <a:extLst>
                  <a:ext uri="{FF2B5EF4-FFF2-40B4-BE49-F238E27FC236}">
                    <a16:creationId xmlns:a16="http://schemas.microsoft.com/office/drawing/2014/main" id="{3401A59D-4C43-FD82-01BB-62D31D258988}"/>
                  </a:ext>
                </a:extLst>
              </p:cNvPr>
              <p:cNvSpPr txBox="1">
                <a:spLocks/>
              </p:cNvSpPr>
              <p:nvPr/>
            </p:nvSpPr>
            <p:spPr>
              <a:xfrm>
                <a:off x="486231" y="4898504"/>
                <a:ext cx="1479729" cy="1334656"/>
              </a:xfrm>
              <a:prstGeom prst="rect">
                <a:avLst/>
              </a:prstGeom>
              <a:noFill/>
            </p:spPr>
            <p:txBody>
              <a:bodyPr vert="horz" lIns="91440" tIns="45720" rIns="91440" bIns="45720" rtlCol="0" anchor="t">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pPr>
                <a:r>
                  <a:rPr lang="en-GB">
                    <a:solidFill>
                      <a:schemeClr val="bg1"/>
                    </a:solidFill>
                  </a:rPr>
                  <a:t>Putting yourself in others' shoes.</a:t>
                </a:r>
                <a:r>
                  <a:rPr lang="en-US">
                    <a:solidFill>
                      <a:schemeClr val="bg1"/>
                    </a:solidFill>
                  </a:rPr>
                  <a:t> </a:t>
                </a:r>
                <a:endParaRPr lang="en-GB">
                  <a:solidFill>
                    <a:schemeClr val="bg1"/>
                  </a:solidFill>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48" name="Group 47">
              <a:extLst>
                <a:ext uri="{FF2B5EF4-FFF2-40B4-BE49-F238E27FC236}">
                  <a16:creationId xmlns:a16="http://schemas.microsoft.com/office/drawing/2014/main" id="{46F1448E-CABB-6F15-FFDD-BE3D95A8AC97}"/>
                </a:ext>
              </a:extLst>
            </p:cNvPr>
            <p:cNvGrpSpPr/>
            <p:nvPr/>
          </p:nvGrpSpPr>
          <p:grpSpPr>
            <a:xfrm>
              <a:off x="4023360" y="4516378"/>
              <a:ext cx="3489960" cy="2204462"/>
              <a:chOff x="2362200" y="4409698"/>
              <a:chExt cx="3489960" cy="2204462"/>
            </a:xfrm>
          </p:grpSpPr>
          <p:pic>
            <p:nvPicPr>
              <p:cNvPr id="47" name="Picture 46" descr="A yellow circle with black background&#10;&#10;AI-generated content may be incorrect.">
                <a:extLst>
                  <a:ext uri="{FF2B5EF4-FFF2-40B4-BE49-F238E27FC236}">
                    <a16:creationId xmlns:a16="http://schemas.microsoft.com/office/drawing/2014/main" id="{DC4C2A0F-89E9-24C8-DF57-FD79320780B9}"/>
                  </a:ext>
                </a:extLst>
              </p:cNvPr>
              <p:cNvPicPr>
                <a:picLocks noChangeAspect="1"/>
              </p:cNvPicPr>
              <p:nvPr/>
            </p:nvPicPr>
            <p:blipFill>
              <a:blip r:embed="rId5"/>
              <a:stretch>
                <a:fillRect/>
              </a:stretch>
            </p:blipFill>
            <p:spPr>
              <a:xfrm rot="10800000">
                <a:off x="2362200" y="4409698"/>
                <a:ext cx="3489960" cy="2128262"/>
              </a:xfrm>
              <a:prstGeom prst="rect">
                <a:avLst/>
              </a:prstGeom>
            </p:spPr>
          </p:pic>
          <p:sp>
            <p:nvSpPr>
              <p:cNvPr id="25" name="Subtitle 2">
                <a:extLst>
                  <a:ext uri="{FF2B5EF4-FFF2-40B4-BE49-F238E27FC236}">
                    <a16:creationId xmlns:a16="http://schemas.microsoft.com/office/drawing/2014/main" id="{C6A317A3-C9AE-9B5E-2A31-EA1C58030CBF}"/>
                  </a:ext>
                </a:extLst>
              </p:cNvPr>
              <p:cNvSpPr txBox="1">
                <a:spLocks/>
              </p:cNvSpPr>
              <p:nvPr/>
            </p:nvSpPr>
            <p:spPr>
              <a:xfrm>
                <a:off x="2621280" y="4632960"/>
                <a:ext cx="2910840" cy="1981200"/>
              </a:xfrm>
              <a:prstGeom prst="rect">
                <a:avLst/>
              </a:prstGeom>
              <a:noFill/>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spcBef>
                    <a:spcPts val="0"/>
                  </a:spcBef>
                </a:pPr>
                <a:r>
                  <a:rPr lang="en-GB" sz="2900">
                    <a:solidFill>
                      <a:schemeClr val="bg2">
                        <a:lumMod val="25000"/>
                      </a:schemeClr>
                    </a:solidFill>
                  </a:rPr>
                  <a:t>By supporting others and </a:t>
                </a:r>
              </a:p>
              <a:p>
                <a:pPr lvl="0">
                  <a:lnSpc>
                    <a:spcPct val="120000"/>
                  </a:lnSpc>
                  <a:spcBef>
                    <a:spcPts val="0"/>
                  </a:spcBef>
                </a:pPr>
                <a:r>
                  <a:rPr lang="en-GB" sz="2900">
                    <a:solidFill>
                      <a:schemeClr val="bg2">
                        <a:lumMod val="25000"/>
                      </a:schemeClr>
                    </a:solidFill>
                  </a:rPr>
                  <a:t>showing an interest, by being kind and not bullying others, include and invite others. Understand others, if they are new be a buddy to show them around school and keep them company at break and lunch.</a:t>
                </a:r>
                <a:r>
                  <a:rPr lang="en-US" sz="2900">
                    <a:solidFill>
                      <a:schemeClr val="bg2">
                        <a:lumMod val="25000"/>
                      </a:schemeClr>
                    </a:solidFill>
                  </a:rPr>
                  <a:t> </a:t>
                </a:r>
                <a:endParaRPr lang="en-GB" sz="2900">
                  <a:solidFill>
                    <a:schemeClr val="bg2">
                      <a:lumMod val="25000"/>
                    </a:schemeClr>
                  </a:solidFill>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grpSp>
        <p:nvGrpSpPr>
          <p:cNvPr id="53" name="Group 52">
            <a:extLst>
              <a:ext uri="{FF2B5EF4-FFF2-40B4-BE49-F238E27FC236}">
                <a16:creationId xmlns:a16="http://schemas.microsoft.com/office/drawing/2014/main" id="{5A4FF40C-171B-E3BA-7984-7143CC049018}"/>
              </a:ext>
            </a:extLst>
          </p:cNvPr>
          <p:cNvGrpSpPr/>
          <p:nvPr/>
        </p:nvGrpSpPr>
        <p:grpSpPr>
          <a:xfrm>
            <a:off x="867655" y="2225040"/>
            <a:ext cx="10989065" cy="2428131"/>
            <a:chOff x="867655" y="2225040"/>
            <a:chExt cx="10989065" cy="2428131"/>
          </a:xfrm>
        </p:grpSpPr>
        <p:grpSp>
          <p:nvGrpSpPr>
            <p:cNvPr id="28" name="Group 27">
              <a:extLst>
                <a:ext uri="{FF2B5EF4-FFF2-40B4-BE49-F238E27FC236}">
                  <a16:creationId xmlns:a16="http://schemas.microsoft.com/office/drawing/2014/main" id="{276A6978-47B7-8424-5B87-146CE344D235}"/>
                </a:ext>
              </a:extLst>
            </p:cNvPr>
            <p:cNvGrpSpPr/>
            <p:nvPr/>
          </p:nvGrpSpPr>
          <p:grpSpPr>
            <a:xfrm>
              <a:off x="867655" y="2727960"/>
              <a:ext cx="2576585" cy="1874521"/>
              <a:chOff x="1458589" y="2938404"/>
              <a:chExt cx="2219663" cy="1631203"/>
            </a:xfrm>
          </p:grpSpPr>
          <p:pic>
            <p:nvPicPr>
              <p:cNvPr id="27" name="Picture 26" descr="An orange circle with black background&#10;&#10;AI-generated content may be incorrect.">
                <a:extLst>
                  <a:ext uri="{FF2B5EF4-FFF2-40B4-BE49-F238E27FC236}">
                    <a16:creationId xmlns:a16="http://schemas.microsoft.com/office/drawing/2014/main" id="{B24271B8-D2C4-13CF-D1F2-FCF7C0F7A28F}"/>
                  </a:ext>
                </a:extLst>
              </p:cNvPr>
              <p:cNvPicPr>
                <a:picLocks noChangeAspect="1"/>
              </p:cNvPicPr>
              <p:nvPr/>
            </p:nvPicPr>
            <p:blipFill>
              <a:blip r:embed="rId6"/>
              <a:stretch>
                <a:fillRect/>
              </a:stretch>
            </p:blipFill>
            <p:spPr>
              <a:xfrm>
                <a:off x="1458589" y="2938404"/>
                <a:ext cx="2219663" cy="1299658"/>
              </a:xfrm>
              <a:prstGeom prst="rect">
                <a:avLst/>
              </a:prstGeom>
            </p:spPr>
          </p:pic>
          <p:sp>
            <p:nvSpPr>
              <p:cNvPr id="7" name="Subtitle 2">
                <a:extLst>
                  <a:ext uri="{FF2B5EF4-FFF2-40B4-BE49-F238E27FC236}">
                    <a16:creationId xmlns:a16="http://schemas.microsoft.com/office/drawing/2014/main" id="{04DF4570-45F0-FD87-1B36-D511C5426458}"/>
                  </a:ext>
                </a:extLst>
              </p:cNvPr>
              <p:cNvSpPr txBox="1">
                <a:spLocks/>
              </p:cNvSpPr>
              <p:nvPr/>
            </p:nvSpPr>
            <p:spPr>
              <a:xfrm>
                <a:off x="1682664" y="3194238"/>
                <a:ext cx="1824914" cy="1375369"/>
              </a:xfrm>
              <a:prstGeom prst="rect">
                <a:avLst/>
              </a:prstGeom>
              <a:noFill/>
            </p:spPr>
            <p:txBody>
              <a:bodyPr vert="horz" lIns="91440" tIns="45720" rIns="91440" bIns="45720" rtlCol="0">
                <a:normAutofit fontScale="7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pPr>
                <a:r>
                  <a:rPr lang="en-GB">
                    <a:solidFill>
                      <a:schemeClr val="bg1"/>
                    </a:solidFill>
                  </a:rPr>
                  <a:t>Talk to new people in clubs and classes. I always try to do this.</a:t>
                </a:r>
                <a:r>
                  <a:rPr lang="en-US">
                    <a:solidFill>
                      <a:schemeClr val="bg1"/>
                    </a:solidFill>
                  </a:rPr>
                  <a:t> </a:t>
                </a:r>
                <a:endParaRPr lang="en-GB">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9" name="Group 38">
              <a:extLst>
                <a:ext uri="{FF2B5EF4-FFF2-40B4-BE49-F238E27FC236}">
                  <a16:creationId xmlns:a16="http://schemas.microsoft.com/office/drawing/2014/main" id="{11B6A242-3944-43D7-BE11-38E79E5713C1}"/>
                </a:ext>
              </a:extLst>
            </p:cNvPr>
            <p:cNvGrpSpPr/>
            <p:nvPr/>
          </p:nvGrpSpPr>
          <p:grpSpPr>
            <a:xfrm>
              <a:off x="9174480" y="2225040"/>
              <a:ext cx="2682240" cy="2312456"/>
              <a:chOff x="9083040" y="3505200"/>
              <a:chExt cx="2682240" cy="2312456"/>
            </a:xfrm>
          </p:grpSpPr>
          <p:pic>
            <p:nvPicPr>
              <p:cNvPr id="38" name="Picture 37" descr="A green circle with black background&#10;&#10;AI-generated content may be incorrect.">
                <a:extLst>
                  <a:ext uri="{FF2B5EF4-FFF2-40B4-BE49-F238E27FC236}">
                    <a16:creationId xmlns:a16="http://schemas.microsoft.com/office/drawing/2014/main" id="{110F1E7A-CD2B-EEA9-DCD4-4EF6D8854279}"/>
                  </a:ext>
                </a:extLst>
              </p:cNvPr>
              <p:cNvPicPr>
                <a:picLocks noChangeAspect="1"/>
              </p:cNvPicPr>
              <p:nvPr/>
            </p:nvPicPr>
            <p:blipFill>
              <a:blip r:embed="rId4"/>
              <a:stretch>
                <a:fillRect/>
              </a:stretch>
            </p:blipFill>
            <p:spPr>
              <a:xfrm>
                <a:off x="9083040" y="3505200"/>
                <a:ext cx="2682240" cy="1644650"/>
              </a:xfrm>
              <a:prstGeom prst="rect">
                <a:avLst/>
              </a:prstGeom>
            </p:spPr>
          </p:pic>
          <p:sp>
            <p:nvSpPr>
              <p:cNvPr id="18" name="Subtitle 2">
                <a:extLst>
                  <a:ext uri="{FF2B5EF4-FFF2-40B4-BE49-F238E27FC236}">
                    <a16:creationId xmlns:a16="http://schemas.microsoft.com/office/drawing/2014/main" id="{CF2E6294-7794-FF8C-5A51-D35B075291A8}"/>
                  </a:ext>
                </a:extLst>
              </p:cNvPr>
              <p:cNvSpPr txBox="1">
                <a:spLocks/>
              </p:cNvSpPr>
              <p:nvPr/>
            </p:nvSpPr>
            <p:spPr>
              <a:xfrm>
                <a:off x="9300923" y="3791106"/>
                <a:ext cx="2235757" cy="2026550"/>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a:solidFill>
                      <a:schemeClr val="bg1"/>
                    </a:solidFill>
                  </a:rPr>
                  <a:t>Be kinder and help them feel included.</a:t>
                </a:r>
                <a:r>
                  <a:rPr lang="en-US">
                    <a:solidFill>
                      <a:schemeClr val="bg1"/>
                    </a:solidFill>
                  </a:rPr>
                  <a:t> </a:t>
                </a:r>
                <a:endParaRPr lang="en-GB">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52" name="Group 51">
              <a:extLst>
                <a:ext uri="{FF2B5EF4-FFF2-40B4-BE49-F238E27FC236}">
                  <a16:creationId xmlns:a16="http://schemas.microsoft.com/office/drawing/2014/main" id="{57A56CF3-25BF-8D15-5FB8-B775860B3EE9}"/>
                </a:ext>
              </a:extLst>
            </p:cNvPr>
            <p:cNvGrpSpPr/>
            <p:nvPr/>
          </p:nvGrpSpPr>
          <p:grpSpPr>
            <a:xfrm>
              <a:off x="3697249" y="2643768"/>
              <a:ext cx="1956792" cy="1821552"/>
              <a:chOff x="4413529" y="2735208"/>
              <a:chExt cx="1956792" cy="1821552"/>
            </a:xfrm>
          </p:grpSpPr>
          <p:pic>
            <p:nvPicPr>
              <p:cNvPr id="30" name="Picture 29" descr="An orange circle with black background&#10;&#10;AI-generated content may be incorrect.">
                <a:extLst>
                  <a:ext uri="{FF2B5EF4-FFF2-40B4-BE49-F238E27FC236}">
                    <a16:creationId xmlns:a16="http://schemas.microsoft.com/office/drawing/2014/main" id="{A2A5FDE6-818D-DC1D-823A-A9A306987E91}"/>
                  </a:ext>
                </a:extLst>
              </p:cNvPr>
              <p:cNvPicPr>
                <a:picLocks noChangeAspect="1"/>
              </p:cNvPicPr>
              <p:nvPr/>
            </p:nvPicPr>
            <p:blipFill>
              <a:blip r:embed="rId6"/>
              <a:stretch>
                <a:fillRect/>
              </a:stretch>
            </p:blipFill>
            <p:spPr>
              <a:xfrm>
                <a:off x="4413529" y="2735208"/>
                <a:ext cx="1956792" cy="1821552"/>
              </a:xfrm>
              <a:prstGeom prst="rect">
                <a:avLst/>
              </a:prstGeom>
            </p:spPr>
          </p:pic>
          <p:sp>
            <p:nvSpPr>
              <p:cNvPr id="26" name="Subtitle 2">
                <a:extLst>
                  <a:ext uri="{FF2B5EF4-FFF2-40B4-BE49-F238E27FC236}">
                    <a16:creationId xmlns:a16="http://schemas.microsoft.com/office/drawing/2014/main" id="{6BA55F4C-0B4B-68E9-82CE-CD411A333B55}"/>
                  </a:ext>
                </a:extLst>
              </p:cNvPr>
              <p:cNvSpPr txBox="1">
                <a:spLocks/>
              </p:cNvSpPr>
              <p:nvPr/>
            </p:nvSpPr>
            <p:spPr>
              <a:xfrm>
                <a:off x="4610973" y="2955068"/>
                <a:ext cx="1545987" cy="1555972"/>
              </a:xfrm>
              <a:prstGeom prst="rect">
                <a:avLst/>
              </a:prstGeom>
              <a:no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pPr>
                <a:r>
                  <a:rPr lang="en-GB">
                    <a:solidFill>
                      <a:schemeClr val="bg1"/>
                    </a:solidFill>
                  </a:rPr>
                  <a:t>Introduce them to fun activities where they can meet new people and find new interests.</a:t>
                </a:r>
                <a:r>
                  <a:rPr lang="en-US">
                    <a:solidFill>
                      <a:schemeClr val="bg1"/>
                    </a:solidFill>
                  </a:rPr>
                  <a:t> </a:t>
                </a:r>
                <a:endParaRPr lang="en-GB">
                  <a:solidFill>
                    <a:schemeClr val="bg1"/>
                  </a:solidFill>
                </a:endParaRPr>
              </a:p>
              <a:p>
                <a:pPr algn="l">
                  <a:lnSpc>
                    <a:spcPct val="12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6" name="Group 35">
              <a:extLst>
                <a:ext uri="{FF2B5EF4-FFF2-40B4-BE49-F238E27FC236}">
                  <a16:creationId xmlns:a16="http://schemas.microsoft.com/office/drawing/2014/main" id="{42CE7BD2-47AB-059C-A517-093E9F9BEDB6}"/>
                </a:ext>
              </a:extLst>
            </p:cNvPr>
            <p:cNvGrpSpPr/>
            <p:nvPr/>
          </p:nvGrpSpPr>
          <p:grpSpPr>
            <a:xfrm>
              <a:off x="5730241" y="2331719"/>
              <a:ext cx="3413760" cy="2321452"/>
              <a:chOff x="5900277" y="5151568"/>
              <a:chExt cx="4364865" cy="1925440"/>
            </a:xfrm>
          </p:grpSpPr>
          <p:pic>
            <p:nvPicPr>
              <p:cNvPr id="33" name="Picture 32" descr="A yellow circle with black background&#10;&#10;AI-generated content may be incorrect.">
                <a:extLst>
                  <a:ext uri="{FF2B5EF4-FFF2-40B4-BE49-F238E27FC236}">
                    <a16:creationId xmlns:a16="http://schemas.microsoft.com/office/drawing/2014/main" id="{4BB6281C-497E-5563-4F11-2B9A63B674E9}"/>
                  </a:ext>
                </a:extLst>
              </p:cNvPr>
              <p:cNvPicPr>
                <a:picLocks noChangeAspect="1"/>
              </p:cNvPicPr>
              <p:nvPr/>
            </p:nvPicPr>
            <p:blipFill>
              <a:blip r:embed="rId5"/>
              <a:stretch>
                <a:fillRect/>
              </a:stretch>
            </p:blipFill>
            <p:spPr>
              <a:xfrm>
                <a:off x="5900277" y="5151568"/>
                <a:ext cx="4364865" cy="1820195"/>
              </a:xfrm>
              <a:prstGeom prst="rect">
                <a:avLst/>
              </a:prstGeom>
            </p:spPr>
          </p:pic>
          <p:sp>
            <p:nvSpPr>
              <p:cNvPr id="14" name="Subtitle 2">
                <a:extLst>
                  <a:ext uri="{FF2B5EF4-FFF2-40B4-BE49-F238E27FC236}">
                    <a16:creationId xmlns:a16="http://schemas.microsoft.com/office/drawing/2014/main" id="{8E60895B-BBE5-43BA-2BC5-C2AC83CF0D4E}"/>
                  </a:ext>
                </a:extLst>
              </p:cNvPr>
              <p:cNvSpPr txBox="1">
                <a:spLocks/>
              </p:cNvSpPr>
              <p:nvPr/>
            </p:nvSpPr>
            <p:spPr>
              <a:xfrm>
                <a:off x="6130558" y="5431088"/>
                <a:ext cx="3939722" cy="164592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00000"/>
                  </a:lnSpc>
                  <a:spcBef>
                    <a:spcPts val="0"/>
                  </a:spcBef>
                </a:pPr>
                <a:r>
                  <a:rPr lang="en-GB" sz="1400">
                    <a:solidFill>
                      <a:schemeClr val="bg2">
                        <a:lumMod val="25000"/>
                      </a:schemeClr>
                    </a:solidFill>
                  </a:rPr>
                  <a:t>Talk to them, ask them </a:t>
                </a:r>
              </a:p>
              <a:p>
                <a:pPr lvl="0">
                  <a:lnSpc>
                    <a:spcPct val="100000"/>
                  </a:lnSpc>
                  <a:spcBef>
                    <a:spcPts val="0"/>
                  </a:spcBef>
                </a:pPr>
                <a:r>
                  <a:rPr lang="en-GB" sz="1400">
                    <a:solidFill>
                      <a:schemeClr val="bg2">
                        <a:lumMod val="25000"/>
                      </a:schemeClr>
                    </a:solidFill>
                  </a:rPr>
                  <a:t>what would make them feel like they belong, leave them alone if they want to be left alone, but do some things with them. Make sure your day doesn't revolve around everyone else belonging, though.</a:t>
                </a:r>
                <a:r>
                  <a:rPr lang="en-US" sz="1400">
                    <a:solidFill>
                      <a:schemeClr val="bg2">
                        <a:lumMod val="25000"/>
                      </a:schemeClr>
                    </a:solidFill>
                  </a:rPr>
                  <a:t> </a:t>
                </a:r>
                <a:endParaRPr lang="en-GB" sz="1400">
                  <a:solidFill>
                    <a:schemeClr val="bg2">
                      <a:lumMod val="25000"/>
                    </a:schemeClr>
                  </a:solidFill>
                </a:endParaRPr>
              </a:p>
              <a:p>
                <a:pPr marL="17100" lvl="0" algn="l">
                  <a:lnSpc>
                    <a:spcPct val="100000"/>
                  </a:lnSpc>
                  <a:spcBef>
                    <a:spcPts val="1800"/>
                  </a:spcBef>
                </a:pPr>
                <a:r>
                  <a:rPr lang="en-US" sz="1400">
                    <a:solidFill>
                      <a:schemeClr val="bg2">
                        <a:lumMod val="25000"/>
                      </a:schemeClr>
                    </a:solidFill>
                    <a:latin typeface="Calibri" panose="020F0502020204030204" pitchFamily="34" charset="0"/>
                    <a:cs typeface="Calibri" panose="020F0502020204030204" pitchFamily="34" charset="0"/>
                  </a:rPr>
                  <a:t> </a:t>
                </a:r>
                <a:endParaRPr lang="en-GB" sz="14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sz="1400" b="1">
                  <a:solidFill>
                    <a:schemeClr val="bg2">
                      <a:lumMod val="25000"/>
                    </a:schemeClr>
                  </a:solidFill>
                  <a:latin typeface="Rubrik SemiBold" panose="02000503000000020004" pitchFamily="2" charset="77"/>
                </a:endParaRPr>
              </a:p>
            </p:txBody>
          </p:sp>
        </p:grpSp>
      </p:grpSp>
    </p:spTree>
    <p:extLst>
      <p:ext uri="{BB962C8B-B14F-4D97-AF65-F5344CB8AC3E}">
        <p14:creationId xmlns:p14="http://schemas.microsoft.com/office/powerpoint/2010/main" val="3295193082"/>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1000" fill="hold"/>
                                        <p:tgtEl>
                                          <p:spTgt spid="53"/>
                                        </p:tgtEl>
                                        <p:attrNameLst>
                                          <p:attrName>ppt_x</p:attrName>
                                        </p:attrNameLst>
                                      </p:cBhvr>
                                      <p:tavLst>
                                        <p:tav tm="0">
                                          <p:val>
                                            <p:strVal val="0-#ppt_w/2"/>
                                          </p:val>
                                        </p:tav>
                                        <p:tav tm="100000">
                                          <p:val>
                                            <p:strVal val="#ppt_x"/>
                                          </p:val>
                                        </p:tav>
                                      </p:tavLst>
                                    </p:anim>
                                    <p:anim calcmode="lin" valueType="num">
                                      <p:cBhvr additive="base">
                                        <p:cTn id="8" dur="10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additive="base">
                                        <p:cTn id="13" dur="1000" fill="hold"/>
                                        <p:tgtEl>
                                          <p:spTgt spid="54"/>
                                        </p:tgtEl>
                                        <p:attrNameLst>
                                          <p:attrName>ppt_x</p:attrName>
                                        </p:attrNameLst>
                                      </p:cBhvr>
                                      <p:tavLst>
                                        <p:tav tm="0">
                                          <p:val>
                                            <p:strVal val="1+#ppt_w/2"/>
                                          </p:val>
                                        </p:tav>
                                        <p:tav tm="100000">
                                          <p:val>
                                            <p:strVal val="#ppt_x"/>
                                          </p:val>
                                        </p:tav>
                                      </p:tavLst>
                                    </p:anim>
                                    <p:anim calcmode="lin" valueType="num">
                                      <p:cBhvr additive="base">
                                        <p:cTn id="14" dur="10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FD240-B56C-DBB2-F382-0CE6542FBCB1}"/>
            </a:ext>
          </a:extLst>
        </p:cNvPr>
        <p:cNvGrpSpPr/>
        <p:nvPr/>
      </p:nvGrpSpPr>
      <p:grpSpPr>
        <a:xfrm>
          <a:off x="0" y="0"/>
          <a:ext cx="0" cy="0"/>
          <a:chOff x="0" y="0"/>
          <a:chExt cx="0" cy="0"/>
        </a:xfrm>
      </p:grpSpPr>
      <p:pic>
        <p:nvPicPr>
          <p:cNvPr id="7" name="Picture 6" descr="A black and purple background&#10;&#10;AI-generated content may be incorrect.">
            <a:extLst>
              <a:ext uri="{FF2B5EF4-FFF2-40B4-BE49-F238E27FC236}">
                <a16:creationId xmlns:a16="http://schemas.microsoft.com/office/drawing/2014/main" id="{3F9397AC-5391-273C-BB2B-08000E6DAC90}"/>
              </a:ext>
            </a:extLst>
          </p:cNvPr>
          <p:cNvPicPr>
            <a:picLocks noChangeAspect="1"/>
          </p:cNvPicPr>
          <p:nvPr/>
        </p:nvPicPr>
        <p:blipFill>
          <a:blip r:embed="rId2"/>
          <a:stretch>
            <a:fillRect/>
          </a:stretch>
        </p:blipFill>
        <p:spPr>
          <a:xfrm flipH="1">
            <a:off x="-3" y="-1"/>
            <a:ext cx="12192001" cy="1516567"/>
          </a:xfrm>
          <a:prstGeom prst="rect">
            <a:avLst/>
          </a:prstGeom>
        </p:spPr>
      </p:pic>
      <p:pic>
        <p:nvPicPr>
          <p:cNvPr id="4" name="Picture 3" descr="A white circle with colorful text&#10;&#10;AI-generated content may be incorrect.">
            <a:extLst>
              <a:ext uri="{FF2B5EF4-FFF2-40B4-BE49-F238E27FC236}">
                <a16:creationId xmlns:a16="http://schemas.microsoft.com/office/drawing/2014/main" id="{FAF40389-353C-6E33-DF67-8B4D098219A0}"/>
              </a:ext>
            </a:extLst>
          </p:cNvPr>
          <p:cNvPicPr>
            <a:picLocks noChangeAspect="1"/>
          </p:cNvPicPr>
          <p:nvPr/>
        </p:nvPicPr>
        <p:blipFill>
          <a:blip r:embed="rId3"/>
          <a:stretch>
            <a:fillRect/>
          </a:stretch>
        </p:blipFill>
        <p:spPr>
          <a:xfrm>
            <a:off x="10456985" y="158262"/>
            <a:ext cx="1524000" cy="1524000"/>
          </a:xfrm>
          <a:prstGeom prst="rect">
            <a:avLst/>
          </a:prstGeom>
        </p:spPr>
      </p:pic>
      <p:sp>
        <p:nvSpPr>
          <p:cNvPr id="8" name="Subtitle 2">
            <a:extLst>
              <a:ext uri="{FF2B5EF4-FFF2-40B4-BE49-F238E27FC236}">
                <a16:creationId xmlns:a16="http://schemas.microsoft.com/office/drawing/2014/main" id="{CEEB5C14-9B46-14DC-227A-E90B0C6DBF03}"/>
              </a:ext>
            </a:extLst>
          </p:cNvPr>
          <p:cNvSpPr txBox="1">
            <a:spLocks/>
          </p:cNvSpPr>
          <p:nvPr/>
        </p:nvSpPr>
        <p:spPr>
          <a:xfrm>
            <a:off x="524238" y="1000146"/>
            <a:ext cx="10045606" cy="177405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000" b="1">
                <a:solidFill>
                  <a:schemeClr val="bg2">
                    <a:lumMod val="25000"/>
                  </a:schemeClr>
                </a:solidFill>
              </a:rPr>
              <a:t>Making sure that everyone feels they belong is very important to us at this school. </a:t>
            </a:r>
            <a:endParaRPr lang="en-GB" sz="2000">
              <a:solidFill>
                <a:schemeClr val="bg2">
                  <a:lumMod val="25000"/>
                </a:schemeClr>
              </a:solidFill>
            </a:endParaRPr>
          </a:p>
          <a:p>
            <a:pPr algn="l"/>
            <a:r>
              <a:rPr lang="en-GB" sz="2000" b="1">
                <a:solidFill>
                  <a:schemeClr val="bg2">
                    <a:lumMod val="25000"/>
                  </a:schemeClr>
                </a:solidFill>
              </a:rPr>
              <a:t>Some young people at Place2Be schools thought of some ideas of what schools could do to help them feel they belong. Here are a few examples: </a:t>
            </a:r>
          </a:p>
          <a:p>
            <a:pPr algn="l">
              <a:lnSpc>
                <a:spcPct val="100000"/>
              </a:lnSpc>
            </a:pPr>
            <a:r>
              <a:rPr lang="en-GB" sz="2600" b="1">
                <a:solidFill>
                  <a:srgbClr val="FF521B"/>
                </a:solidFill>
              </a:rPr>
              <a:t>TOP TIPS FROM OUR YOUNG PEOPLE:</a:t>
            </a:r>
            <a:endParaRPr lang="en-GB" sz="2600">
              <a:solidFill>
                <a:srgbClr val="FF521B"/>
              </a:solidFill>
            </a:endParaRPr>
          </a:p>
          <a:p>
            <a:pPr algn="l"/>
            <a:endParaRPr lang="en-GB" sz="2000" b="1">
              <a:solidFill>
                <a:schemeClr val="bg2">
                  <a:lumMod val="25000"/>
                </a:schemeClr>
              </a:solidFill>
              <a:latin typeface="Rubrik SemiBold" panose="02000503000000020004" pitchFamily="2" charset="77"/>
            </a:endParaRPr>
          </a:p>
        </p:txBody>
      </p:sp>
      <p:grpSp>
        <p:nvGrpSpPr>
          <p:cNvPr id="42" name="Group 41">
            <a:extLst>
              <a:ext uri="{FF2B5EF4-FFF2-40B4-BE49-F238E27FC236}">
                <a16:creationId xmlns:a16="http://schemas.microsoft.com/office/drawing/2014/main" id="{2F7687E2-B23E-B0B4-EB2E-972A3AC70764}"/>
              </a:ext>
            </a:extLst>
          </p:cNvPr>
          <p:cNvGrpSpPr/>
          <p:nvPr/>
        </p:nvGrpSpPr>
        <p:grpSpPr>
          <a:xfrm>
            <a:off x="1177871" y="4618752"/>
            <a:ext cx="10027403" cy="3145898"/>
            <a:chOff x="1177871" y="4618752"/>
            <a:chExt cx="10027403" cy="3145898"/>
          </a:xfrm>
        </p:grpSpPr>
        <p:grpSp>
          <p:nvGrpSpPr>
            <p:cNvPr id="41" name="Group 40">
              <a:extLst>
                <a:ext uri="{FF2B5EF4-FFF2-40B4-BE49-F238E27FC236}">
                  <a16:creationId xmlns:a16="http://schemas.microsoft.com/office/drawing/2014/main" id="{F5854326-BCD0-9809-B8F8-C2CE1FA97149}"/>
                </a:ext>
              </a:extLst>
            </p:cNvPr>
            <p:cNvGrpSpPr/>
            <p:nvPr/>
          </p:nvGrpSpPr>
          <p:grpSpPr>
            <a:xfrm>
              <a:off x="1177871" y="4618752"/>
              <a:ext cx="2758697" cy="2425228"/>
              <a:chOff x="759417" y="4386278"/>
              <a:chExt cx="2758697" cy="2425228"/>
            </a:xfrm>
          </p:grpSpPr>
          <p:pic>
            <p:nvPicPr>
              <p:cNvPr id="28" name="Picture 27" descr="An orange circle with black background&#10;&#10;AI-generated content may be incorrect.">
                <a:extLst>
                  <a:ext uri="{FF2B5EF4-FFF2-40B4-BE49-F238E27FC236}">
                    <a16:creationId xmlns:a16="http://schemas.microsoft.com/office/drawing/2014/main" id="{6F9C745B-82FD-9A93-3FFA-03D877347136}"/>
                  </a:ext>
                </a:extLst>
              </p:cNvPr>
              <p:cNvPicPr>
                <a:picLocks noChangeAspect="1"/>
              </p:cNvPicPr>
              <p:nvPr/>
            </p:nvPicPr>
            <p:blipFill>
              <a:blip r:embed="rId4"/>
              <a:stretch>
                <a:fillRect/>
              </a:stretch>
            </p:blipFill>
            <p:spPr>
              <a:xfrm>
                <a:off x="759417" y="4386278"/>
                <a:ext cx="2758697" cy="1813044"/>
              </a:xfrm>
              <a:prstGeom prst="rect">
                <a:avLst/>
              </a:prstGeom>
            </p:spPr>
          </p:pic>
          <p:sp>
            <p:nvSpPr>
              <p:cNvPr id="29" name="Subtitle 2">
                <a:extLst>
                  <a:ext uri="{FF2B5EF4-FFF2-40B4-BE49-F238E27FC236}">
                    <a16:creationId xmlns:a16="http://schemas.microsoft.com/office/drawing/2014/main" id="{FC19B576-07CD-81C4-96FD-1084C22A731D}"/>
                  </a:ext>
                </a:extLst>
              </p:cNvPr>
              <p:cNvSpPr txBox="1">
                <a:spLocks/>
              </p:cNvSpPr>
              <p:nvPr/>
            </p:nvSpPr>
            <p:spPr>
              <a:xfrm>
                <a:off x="848791" y="4680274"/>
                <a:ext cx="2622830" cy="213123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1700">
                    <a:solidFill>
                      <a:schemeClr val="bg1"/>
                    </a:solidFill>
                  </a:rPr>
                  <a:t>They can enhance belonging by asking questions when they see a child becoming passionate about something. </a:t>
                </a: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40" name="Group 39">
              <a:extLst>
                <a:ext uri="{FF2B5EF4-FFF2-40B4-BE49-F238E27FC236}">
                  <a16:creationId xmlns:a16="http://schemas.microsoft.com/office/drawing/2014/main" id="{1074B670-A8B2-735E-9648-82E9218EE9AA}"/>
                </a:ext>
              </a:extLst>
            </p:cNvPr>
            <p:cNvGrpSpPr/>
            <p:nvPr/>
          </p:nvGrpSpPr>
          <p:grpSpPr>
            <a:xfrm>
              <a:off x="4169044" y="4757980"/>
              <a:ext cx="2758697" cy="2378989"/>
              <a:chOff x="3595607" y="4649492"/>
              <a:chExt cx="2758697" cy="2378989"/>
            </a:xfrm>
          </p:grpSpPr>
          <p:pic>
            <p:nvPicPr>
              <p:cNvPr id="30" name="Picture 29" descr="An orange circle with black background&#10;&#10;AI-generated content may be incorrect.">
                <a:extLst>
                  <a:ext uri="{FF2B5EF4-FFF2-40B4-BE49-F238E27FC236}">
                    <a16:creationId xmlns:a16="http://schemas.microsoft.com/office/drawing/2014/main" id="{E4994EDF-C4B6-9153-5F28-9CF2AE5B1BA7}"/>
                  </a:ext>
                </a:extLst>
              </p:cNvPr>
              <p:cNvPicPr>
                <a:picLocks noChangeAspect="1"/>
              </p:cNvPicPr>
              <p:nvPr/>
            </p:nvPicPr>
            <p:blipFill>
              <a:blip r:embed="rId4"/>
              <a:stretch>
                <a:fillRect/>
              </a:stretch>
            </p:blipFill>
            <p:spPr>
              <a:xfrm>
                <a:off x="3595607" y="4649492"/>
                <a:ext cx="2758697" cy="1549830"/>
              </a:xfrm>
              <a:prstGeom prst="rect">
                <a:avLst/>
              </a:prstGeom>
            </p:spPr>
          </p:pic>
          <p:sp>
            <p:nvSpPr>
              <p:cNvPr id="31" name="Subtitle 2">
                <a:extLst>
                  <a:ext uri="{FF2B5EF4-FFF2-40B4-BE49-F238E27FC236}">
                    <a16:creationId xmlns:a16="http://schemas.microsoft.com/office/drawing/2014/main" id="{34D862C0-0204-06C7-38B7-EE4FF2BD32A6}"/>
                  </a:ext>
                </a:extLst>
              </p:cNvPr>
              <p:cNvSpPr txBox="1">
                <a:spLocks/>
              </p:cNvSpPr>
              <p:nvPr/>
            </p:nvSpPr>
            <p:spPr>
              <a:xfrm>
                <a:off x="3731476" y="4897249"/>
                <a:ext cx="2560836" cy="2131232"/>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1800">
                    <a:solidFill>
                      <a:schemeClr val="bg1"/>
                    </a:solidFill>
                  </a:rPr>
                  <a:t>Asking for help and talking to someone isn't scary and is actually really beneficial.</a:t>
                </a:r>
                <a:r>
                  <a:rPr lang="en-US" sz="1800">
                    <a:solidFill>
                      <a:schemeClr val="bg1"/>
                    </a:solidFill>
                  </a:rPr>
                  <a:t> </a:t>
                </a:r>
                <a:endParaRPr lang="en-GB" sz="1800">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pic>
          <p:nvPicPr>
            <p:cNvPr id="32" name="Picture 31" descr="An orange circle with black background&#10;&#10;AI-generated content may be incorrect.">
              <a:extLst>
                <a:ext uri="{FF2B5EF4-FFF2-40B4-BE49-F238E27FC236}">
                  <a16:creationId xmlns:a16="http://schemas.microsoft.com/office/drawing/2014/main" id="{72A3DB94-D808-C6E9-45DD-9B503CACF020}"/>
                </a:ext>
              </a:extLst>
            </p:cNvPr>
            <p:cNvPicPr>
              <a:picLocks noChangeAspect="1"/>
            </p:cNvPicPr>
            <p:nvPr/>
          </p:nvPicPr>
          <p:blipFill>
            <a:blip r:embed="rId4"/>
            <a:stretch>
              <a:fillRect/>
            </a:stretch>
          </p:blipFill>
          <p:spPr>
            <a:xfrm>
              <a:off x="7380454" y="4791668"/>
              <a:ext cx="3824820" cy="1717620"/>
            </a:xfrm>
            <a:prstGeom prst="rect">
              <a:avLst/>
            </a:prstGeom>
          </p:spPr>
        </p:pic>
        <p:sp>
          <p:nvSpPr>
            <p:cNvPr id="33" name="Subtitle 2">
              <a:extLst>
                <a:ext uri="{FF2B5EF4-FFF2-40B4-BE49-F238E27FC236}">
                  <a16:creationId xmlns:a16="http://schemas.microsoft.com/office/drawing/2014/main" id="{39E6A87D-8F76-69A0-0EF1-D68C9637BD5A}"/>
                </a:ext>
              </a:extLst>
            </p:cNvPr>
            <p:cNvSpPr txBox="1">
              <a:spLocks/>
            </p:cNvSpPr>
            <p:nvPr/>
          </p:nvSpPr>
          <p:spPr>
            <a:xfrm>
              <a:off x="7733300" y="5023925"/>
              <a:ext cx="3270495" cy="2740725"/>
            </a:xfrm>
            <a:prstGeom prst="rect">
              <a:avLst/>
            </a:prstGeom>
            <a:noFill/>
          </p:spPr>
          <p:txBody>
            <a:bodyPr vert="horz" lIns="91440" tIns="45720" rIns="91440" bIns="45720" rtlCol="0">
              <a:normAutofit fontScale="40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spcBef>
                  <a:spcPts val="0"/>
                </a:spcBef>
              </a:pPr>
              <a:r>
                <a:rPr lang="en-GB" sz="3800">
                  <a:solidFill>
                    <a:schemeClr val="bg1"/>
                  </a:solidFill>
                  <a:latin typeface="Calibri" panose="020F0502020204030204" pitchFamily="34" charset="0"/>
                  <a:cs typeface="Calibri" panose="020F0502020204030204" pitchFamily="34" charset="0"/>
                </a:rPr>
                <a:t>Drop in sessions at break </a:t>
              </a:r>
            </a:p>
            <a:p>
              <a:pPr lvl="0">
                <a:lnSpc>
                  <a:spcPct val="120000"/>
                </a:lnSpc>
                <a:spcBef>
                  <a:spcPts val="0"/>
                </a:spcBef>
              </a:pPr>
              <a:r>
                <a:rPr lang="en-GB" sz="3800">
                  <a:solidFill>
                    <a:schemeClr val="bg1"/>
                  </a:solidFill>
                  <a:latin typeface="Calibri" panose="020F0502020204030204" pitchFamily="34" charset="0"/>
                  <a:cs typeface="Calibri" panose="020F0502020204030204" pitchFamily="34" charset="0"/>
                </a:rPr>
                <a:t>and lunch in the library with snacks and stations for people that want to talk about how they're feeling, draw, read, </a:t>
              </a:r>
            </a:p>
            <a:p>
              <a:pPr lvl="0">
                <a:lnSpc>
                  <a:spcPct val="120000"/>
                </a:lnSpc>
                <a:spcBef>
                  <a:spcPts val="0"/>
                </a:spcBef>
              </a:pPr>
              <a:r>
                <a:rPr lang="en-GB" sz="3800">
                  <a:solidFill>
                    <a:schemeClr val="bg1"/>
                  </a:solidFill>
                  <a:latin typeface="Calibri" panose="020F0502020204030204" pitchFamily="34" charset="0"/>
                  <a:cs typeface="Calibri" panose="020F0502020204030204" pitchFamily="34" charset="0"/>
                </a:rPr>
                <a:t>play board games etc.</a:t>
              </a:r>
              <a:r>
                <a:rPr lang="en-US" sz="3800">
                  <a:solidFill>
                    <a:schemeClr val="bg1"/>
                  </a:solidFill>
                  <a:latin typeface="Calibri" panose="020F0502020204030204" pitchFamily="34" charset="0"/>
                  <a:cs typeface="Calibri" panose="020F0502020204030204" pitchFamily="34" charset="0"/>
                </a:rPr>
                <a:t> </a:t>
              </a:r>
            </a:p>
            <a:p>
              <a:pPr lvl="0">
                <a:lnSpc>
                  <a:spcPct val="120000"/>
                </a:lnSpc>
              </a:pPr>
              <a:endParaRPr lang="en-US" sz="3800">
                <a:solidFill>
                  <a:schemeClr val="bg1"/>
                </a:solidFill>
                <a:latin typeface="Calibri" panose="020F0502020204030204" pitchFamily="34" charset="0"/>
                <a:cs typeface="Calibri" panose="020F0502020204030204" pitchFamily="34" charset="0"/>
              </a:endParaRPr>
            </a:p>
            <a:p>
              <a:pPr lvl="0">
                <a:lnSpc>
                  <a:spcPct val="120000"/>
                </a:lnSpc>
              </a:pPr>
              <a:endParaRPr lang="en-GB" sz="3800">
                <a:solidFill>
                  <a:schemeClr val="bg1"/>
                </a:solidFill>
                <a:latin typeface="Calibri" panose="020F0502020204030204" pitchFamily="34" charset="0"/>
                <a:cs typeface="Calibri" panose="020F0502020204030204" pitchFamily="34" charset="0"/>
              </a:endParaRPr>
            </a:p>
            <a:p>
              <a:pPr marL="17100" lvl="0" algn="l">
                <a:lnSpc>
                  <a:spcPct val="120000"/>
                </a:lnSpc>
                <a:spcBef>
                  <a:spcPts val="1800"/>
                </a:spcBef>
              </a:pPr>
              <a:r>
                <a:rPr lang="en-US" sz="3800">
                  <a:solidFill>
                    <a:schemeClr val="bg2">
                      <a:lumMod val="25000"/>
                    </a:schemeClr>
                  </a:solidFill>
                  <a:latin typeface="Calibri" panose="020F0502020204030204" pitchFamily="34" charset="0"/>
                  <a:cs typeface="Calibri" panose="020F0502020204030204" pitchFamily="34" charset="0"/>
                </a:rPr>
                <a:t> </a:t>
              </a:r>
              <a:endParaRPr lang="en-GB" sz="38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9" name="Group 38">
            <a:extLst>
              <a:ext uri="{FF2B5EF4-FFF2-40B4-BE49-F238E27FC236}">
                <a16:creationId xmlns:a16="http://schemas.microsoft.com/office/drawing/2014/main" id="{2BA4F262-2253-199E-CF82-0AB2C63D9EA1}"/>
              </a:ext>
            </a:extLst>
          </p:cNvPr>
          <p:cNvGrpSpPr/>
          <p:nvPr/>
        </p:nvGrpSpPr>
        <p:grpSpPr>
          <a:xfrm>
            <a:off x="852406" y="2774455"/>
            <a:ext cx="9934414" cy="1921016"/>
            <a:chOff x="852406" y="2774455"/>
            <a:chExt cx="9934414" cy="1921016"/>
          </a:xfrm>
        </p:grpSpPr>
        <p:grpSp>
          <p:nvGrpSpPr>
            <p:cNvPr id="34" name="Group 33">
              <a:extLst>
                <a:ext uri="{FF2B5EF4-FFF2-40B4-BE49-F238E27FC236}">
                  <a16:creationId xmlns:a16="http://schemas.microsoft.com/office/drawing/2014/main" id="{762C1D3A-BDB2-B97C-0E54-C2F2C20F1FDA}"/>
                </a:ext>
              </a:extLst>
            </p:cNvPr>
            <p:cNvGrpSpPr/>
            <p:nvPr/>
          </p:nvGrpSpPr>
          <p:grpSpPr>
            <a:xfrm>
              <a:off x="852406" y="2774455"/>
              <a:ext cx="1828801" cy="1921016"/>
              <a:chOff x="852406" y="2774455"/>
              <a:chExt cx="1828801" cy="1921016"/>
            </a:xfrm>
          </p:grpSpPr>
          <p:pic>
            <p:nvPicPr>
              <p:cNvPr id="11" name="Picture 10" descr="An orange circle with black background&#10;&#10;AI-generated content may be incorrect.">
                <a:extLst>
                  <a:ext uri="{FF2B5EF4-FFF2-40B4-BE49-F238E27FC236}">
                    <a16:creationId xmlns:a16="http://schemas.microsoft.com/office/drawing/2014/main" id="{9D41F8A3-E8F6-143A-429D-51EE2D5B57D3}"/>
                  </a:ext>
                </a:extLst>
              </p:cNvPr>
              <p:cNvPicPr>
                <a:picLocks noChangeAspect="1"/>
              </p:cNvPicPr>
              <p:nvPr/>
            </p:nvPicPr>
            <p:blipFill>
              <a:blip r:embed="rId4"/>
              <a:stretch>
                <a:fillRect/>
              </a:stretch>
            </p:blipFill>
            <p:spPr>
              <a:xfrm>
                <a:off x="852406" y="2774455"/>
                <a:ext cx="1828801" cy="1493521"/>
              </a:xfrm>
              <a:prstGeom prst="rect">
                <a:avLst/>
              </a:prstGeom>
            </p:spPr>
          </p:pic>
          <p:sp>
            <p:nvSpPr>
              <p:cNvPr id="12" name="Subtitle 2">
                <a:extLst>
                  <a:ext uri="{FF2B5EF4-FFF2-40B4-BE49-F238E27FC236}">
                    <a16:creationId xmlns:a16="http://schemas.microsoft.com/office/drawing/2014/main" id="{B6F1F870-CC9C-1F47-39B2-DC7C97BDEA8D}"/>
                  </a:ext>
                </a:extLst>
              </p:cNvPr>
              <p:cNvSpPr txBox="1">
                <a:spLocks/>
              </p:cNvSpPr>
              <p:nvPr/>
            </p:nvSpPr>
            <p:spPr>
              <a:xfrm>
                <a:off x="895286" y="3114945"/>
                <a:ext cx="1754924" cy="15805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000">
                    <a:solidFill>
                      <a:schemeClr val="bg1"/>
                    </a:solidFill>
                  </a:rPr>
                  <a:t>Make us feel important and included</a:t>
                </a:r>
                <a:r>
                  <a:rPr lang="en-US" sz="2000">
                    <a:solidFill>
                      <a:schemeClr val="bg1"/>
                    </a:solidFill>
                  </a:rPr>
                  <a:t> </a:t>
                </a:r>
                <a:endParaRPr lang="en-GB" sz="2000">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8" name="Group 37">
              <a:extLst>
                <a:ext uri="{FF2B5EF4-FFF2-40B4-BE49-F238E27FC236}">
                  <a16:creationId xmlns:a16="http://schemas.microsoft.com/office/drawing/2014/main" id="{D383D9EA-7B5E-57AC-EDAB-3369963D60A7}"/>
                </a:ext>
              </a:extLst>
            </p:cNvPr>
            <p:cNvGrpSpPr/>
            <p:nvPr/>
          </p:nvGrpSpPr>
          <p:grpSpPr>
            <a:xfrm>
              <a:off x="2712204" y="2774455"/>
              <a:ext cx="1766807" cy="1843524"/>
              <a:chOff x="2712204" y="2774455"/>
              <a:chExt cx="1766807" cy="1843524"/>
            </a:xfrm>
          </p:grpSpPr>
          <p:pic>
            <p:nvPicPr>
              <p:cNvPr id="15" name="Picture 14" descr="An orange circle with black background&#10;&#10;AI-generated content may be incorrect.">
                <a:extLst>
                  <a:ext uri="{FF2B5EF4-FFF2-40B4-BE49-F238E27FC236}">
                    <a16:creationId xmlns:a16="http://schemas.microsoft.com/office/drawing/2014/main" id="{3B6520B1-261D-C19C-8B4D-068D616BB378}"/>
                  </a:ext>
                </a:extLst>
              </p:cNvPr>
              <p:cNvPicPr>
                <a:picLocks noChangeAspect="1"/>
              </p:cNvPicPr>
              <p:nvPr/>
            </p:nvPicPr>
            <p:blipFill>
              <a:blip r:embed="rId4"/>
              <a:stretch>
                <a:fillRect/>
              </a:stretch>
            </p:blipFill>
            <p:spPr>
              <a:xfrm>
                <a:off x="2712204" y="2774455"/>
                <a:ext cx="1766807" cy="1493521"/>
              </a:xfrm>
              <a:prstGeom prst="rect">
                <a:avLst/>
              </a:prstGeom>
            </p:spPr>
          </p:pic>
          <p:sp>
            <p:nvSpPr>
              <p:cNvPr id="16" name="Subtitle 2">
                <a:extLst>
                  <a:ext uri="{FF2B5EF4-FFF2-40B4-BE49-F238E27FC236}">
                    <a16:creationId xmlns:a16="http://schemas.microsoft.com/office/drawing/2014/main" id="{84D5F678-389B-DDA4-05F9-E3F8010C6DD2}"/>
                  </a:ext>
                </a:extLst>
              </p:cNvPr>
              <p:cNvSpPr txBox="1">
                <a:spLocks/>
              </p:cNvSpPr>
              <p:nvPr/>
            </p:nvSpPr>
            <p:spPr>
              <a:xfrm>
                <a:off x="2783846" y="3037453"/>
                <a:ext cx="1617672" cy="15805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000">
                    <a:solidFill>
                      <a:schemeClr val="bg1"/>
                    </a:solidFill>
                  </a:rPr>
                  <a:t>Be happy, friendly and welcoming</a:t>
                </a:r>
                <a:r>
                  <a:rPr lang="en-US" sz="2000">
                    <a:solidFill>
                      <a:schemeClr val="bg1"/>
                    </a:solidFill>
                  </a:rPr>
                  <a:t> </a:t>
                </a:r>
                <a:endParaRPr lang="en-GB" sz="2000">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7" name="Group 36">
              <a:extLst>
                <a:ext uri="{FF2B5EF4-FFF2-40B4-BE49-F238E27FC236}">
                  <a16:creationId xmlns:a16="http://schemas.microsoft.com/office/drawing/2014/main" id="{282D2BA1-E3F3-5D56-A7DC-5852790DA8AF}"/>
                </a:ext>
              </a:extLst>
            </p:cNvPr>
            <p:cNvGrpSpPr/>
            <p:nvPr/>
          </p:nvGrpSpPr>
          <p:grpSpPr>
            <a:xfrm>
              <a:off x="4494510" y="2774455"/>
              <a:ext cx="1673816" cy="1843524"/>
              <a:chOff x="4494510" y="2774455"/>
              <a:chExt cx="1673816" cy="1843524"/>
            </a:xfrm>
          </p:grpSpPr>
          <p:pic>
            <p:nvPicPr>
              <p:cNvPr id="20" name="Picture 19" descr="An orange circle with black background&#10;&#10;AI-generated content may be incorrect.">
                <a:extLst>
                  <a:ext uri="{FF2B5EF4-FFF2-40B4-BE49-F238E27FC236}">
                    <a16:creationId xmlns:a16="http://schemas.microsoft.com/office/drawing/2014/main" id="{AADD07CF-7777-D0A2-7327-F74046933726}"/>
                  </a:ext>
                </a:extLst>
              </p:cNvPr>
              <p:cNvPicPr>
                <a:picLocks noChangeAspect="1"/>
              </p:cNvPicPr>
              <p:nvPr/>
            </p:nvPicPr>
            <p:blipFill>
              <a:blip r:embed="rId4"/>
              <a:stretch>
                <a:fillRect/>
              </a:stretch>
            </p:blipFill>
            <p:spPr>
              <a:xfrm>
                <a:off x="4494510" y="2774455"/>
                <a:ext cx="1673816" cy="1493521"/>
              </a:xfrm>
              <a:prstGeom prst="rect">
                <a:avLst/>
              </a:prstGeom>
            </p:spPr>
          </p:pic>
          <p:sp>
            <p:nvSpPr>
              <p:cNvPr id="21" name="Subtitle 2">
                <a:extLst>
                  <a:ext uri="{FF2B5EF4-FFF2-40B4-BE49-F238E27FC236}">
                    <a16:creationId xmlns:a16="http://schemas.microsoft.com/office/drawing/2014/main" id="{34C3493D-13D5-C622-0EDA-1FD9E499A400}"/>
                  </a:ext>
                </a:extLst>
              </p:cNvPr>
              <p:cNvSpPr txBox="1">
                <a:spLocks/>
              </p:cNvSpPr>
              <p:nvPr/>
            </p:nvSpPr>
            <p:spPr>
              <a:xfrm>
                <a:off x="4597148" y="3037453"/>
                <a:ext cx="1493686" cy="1580526"/>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000">
                    <a:solidFill>
                      <a:schemeClr val="bg1"/>
                    </a:solidFill>
                  </a:rPr>
                  <a:t>Ask students if they are ok</a:t>
                </a:r>
                <a:r>
                  <a:rPr lang="en-US" sz="2000">
                    <a:solidFill>
                      <a:schemeClr val="bg1"/>
                    </a:solidFill>
                  </a:rPr>
                  <a:t> </a:t>
                </a:r>
                <a:endParaRPr lang="en-GB" sz="2000">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6" name="Group 35">
              <a:extLst>
                <a:ext uri="{FF2B5EF4-FFF2-40B4-BE49-F238E27FC236}">
                  <a16:creationId xmlns:a16="http://schemas.microsoft.com/office/drawing/2014/main" id="{7B7F3FB5-3900-818F-5A30-9A09179A4034}"/>
                </a:ext>
              </a:extLst>
            </p:cNvPr>
            <p:cNvGrpSpPr/>
            <p:nvPr/>
          </p:nvGrpSpPr>
          <p:grpSpPr>
            <a:xfrm>
              <a:off x="6230319" y="2774455"/>
              <a:ext cx="2231755" cy="1813043"/>
              <a:chOff x="6230319" y="2774455"/>
              <a:chExt cx="2231755" cy="1813043"/>
            </a:xfrm>
          </p:grpSpPr>
          <p:pic>
            <p:nvPicPr>
              <p:cNvPr id="22" name="Picture 21" descr="An orange circle with black background&#10;&#10;AI-generated content may be incorrect.">
                <a:extLst>
                  <a:ext uri="{FF2B5EF4-FFF2-40B4-BE49-F238E27FC236}">
                    <a16:creationId xmlns:a16="http://schemas.microsoft.com/office/drawing/2014/main" id="{ECA2CEE3-42E1-816F-DE84-2E57C51BCB03}"/>
                  </a:ext>
                </a:extLst>
              </p:cNvPr>
              <p:cNvPicPr>
                <a:picLocks noChangeAspect="1"/>
              </p:cNvPicPr>
              <p:nvPr/>
            </p:nvPicPr>
            <p:blipFill>
              <a:blip r:embed="rId4"/>
              <a:stretch>
                <a:fillRect/>
              </a:stretch>
            </p:blipFill>
            <p:spPr>
              <a:xfrm>
                <a:off x="6230319" y="2774455"/>
                <a:ext cx="2231755" cy="1813043"/>
              </a:xfrm>
              <a:prstGeom prst="rect">
                <a:avLst/>
              </a:prstGeom>
            </p:spPr>
          </p:pic>
          <p:sp>
            <p:nvSpPr>
              <p:cNvPr id="23" name="Subtitle 2">
                <a:extLst>
                  <a:ext uri="{FF2B5EF4-FFF2-40B4-BE49-F238E27FC236}">
                    <a16:creationId xmlns:a16="http://schemas.microsoft.com/office/drawing/2014/main" id="{71D3B99E-E010-7930-382E-963E8D6D5316}"/>
                  </a:ext>
                </a:extLst>
              </p:cNvPr>
              <p:cNvSpPr txBox="1">
                <a:spLocks/>
              </p:cNvSpPr>
              <p:nvPr/>
            </p:nvSpPr>
            <p:spPr>
              <a:xfrm>
                <a:off x="6363955" y="2959962"/>
                <a:ext cx="2082622" cy="1441557"/>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1900">
                    <a:solidFill>
                      <a:schemeClr val="bg1"/>
                    </a:solidFill>
                  </a:rPr>
                  <a:t>Making a comfortable, welcoming place that anyone can use whenever.</a:t>
                </a:r>
                <a:r>
                  <a:rPr lang="en-US" sz="1900">
                    <a:solidFill>
                      <a:schemeClr val="bg1"/>
                    </a:solidFill>
                  </a:rPr>
                  <a:t> </a:t>
                </a:r>
                <a:endParaRPr lang="en-GB" sz="1900">
                  <a:solidFill>
                    <a:schemeClr val="bg1"/>
                  </a:solidFill>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5" name="Group 34">
              <a:extLst>
                <a:ext uri="{FF2B5EF4-FFF2-40B4-BE49-F238E27FC236}">
                  <a16:creationId xmlns:a16="http://schemas.microsoft.com/office/drawing/2014/main" id="{84CFAACB-BC7E-9764-194D-9C3B7CBE599F}"/>
                </a:ext>
              </a:extLst>
            </p:cNvPr>
            <p:cNvGrpSpPr/>
            <p:nvPr/>
          </p:nvGrpSpPr>
          <p:grpSpPr>
            <a:xfrm>
              <a:off x="8555065" y="2774455"/>
              <a:ext cx="2231755" cy="1813043"/>
              <a:chOff x="8555065" y="2774455"/>
              <a:chExt cx="2231755" cy="1813043"/>
            </a:xfrm>
          </p:grpSpPr>
          <p:pic>
            <p:nvPicPr>
              <p:cNvPr id="26" name="Picture 25" descr="An orange circle with black background&#10;&#10;AI-generated content may be incorrect.">
                <a:extLst>
                  <a:ext uri="{FF2B5EF4-FFF2-40B4-BE49-F238E27FC236}">
                    <a16:creationId xmlns:a16="http://schemas.microsoft.com/office/drawing/2014/main" id="{5943CF20-B88D-9023-5029-D5795F911757}"/>
                  </a:ext>
                </a:extLst>
              </p:cNvPr>
              <p:cNvPicPr>
                <a:picLocks noChangeAspect="1"/>
              </p:cNvPicPr>
              <p:nvPr/>
            </p:nvPicPr>
            <p:blipFill>
              <a:blip r:embed="rId4"/>
              <a:stretch>
                <a:fillRect/>
              </a:stretch>
            </p:blipFill>
            <p:spPr>
              <a:xfrm>
                <a:off x="8555065" y="2774455"/>
                <a:ext cx="2231755" cy="1813043"/>
              </a:xfrm>
              <a:prstGeom prst="rect">
                <a:avLst/>
              </a:prstGeom>
            </p:spPr>
          </p:pic>
          <p:sp>
            <p:nvSpPr>
              <p:cNvPr id="27" name="Subtitle 2">
                <a:extLst>
                  <a:ext uri="{FF2B5EF4-FFF2-40B4-BE49-F238E27FC236}">
                    <a16:creationId xmlns:a16="http://schemas.microsoft.com/office/drawing/2014/main" id="{5CBCA085-EE7A-361A-00D5-C27A39D64E6B}"/>
                  </a:ext>
                </a:extLst>
              </p:cNvPr>
              <p:cNvSpPr txBox="1">
                <a:spLocks/>
              </p:cNvSpPr>
              <p:nvPr/>
            </p:nvSpPr>
            <p:spPr>
              <a:xfrm>
                <a:off x="8673202" y="2897969"/>
                <a:ext cx="2082622" cy="1674031"/>
              </a:xfrm>
              <a:prstGeom prst="rect">
                <a:avLst/>
              </a:prstGeom>
              <a:no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nSpc>
                    <a:spcPct val="120000"/>
                  </a:lnSpc>
                  <a:spcBef>
                    <a:spcPts val="0"/>
                  </a:spcBef>
                </a:pPr>
                <a:r>
                  <a:rPr lang="en-GB" sz="2900">
                    <a:solidFill>
                      <a:schemeClr val="bg1"/>
                    </a:solidFill>
                  </a:rPr>
                  <a:t>Creating </a:t>
                </a:r>
              </a:p>
              <a:p>
                <a:pPr lvl="0">
                  <a:lnSpc>
                    <a:spcPct val="120000"/>
                  </a:lnSpc>
                  <a:spcBef>
                    <a:spcPts val="0"/>
                  </a:spcBef>
                </a:pPr>
                <a:r>
                  <a:rPr lang="en-GB" sz="2900">
                    <a:solidFill>
                      <a:schemeClr val="bg1"/>
                    </a:solidFill>
                  </a:rPr>
                  <a:t>activities to help </a:t>
                </a:r>
              </a:p>
              <a:p>
                <a:pPr lvl="0">
                  <a:lnSpc>
                    <a:spcPct val="120000"/>
                  </a:lnSpc>
                  <a:spcBef>
                    <a:spcPts val="0"/>
                  </a:spcBef>
                </a:pPr>
                <a:r>
                  <a:rPr lang="en-GB" sz="2900">
                    <a:solidFill>
                      <a:schemeClr val="bg1"/>
                    </a:solidFill>
                  </a:rPr>
                  <a:t>us engage with others and establish friendships.</a:t>
                </a:r>
                <a:r>
                  <a:rPr lang="en-US" sz="2900">
                    <a:solidFill>
                      <a:schemeClr val="bg1"/>
                    </a:solidFill>
                  </a:rPr>
                  <a:t> </a:t>
                </a:r>
                <a:endParaRPr lang="en-GB" sz="2900">
                  <a:solidFill>
                    <a:schemeClr val="bg1"/>
                  </a:solidFill>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spTree>
    <p:extLst>
      <p:ext uri="{BB962C8B-B14F-4D97-AF65-F5344CB8AC3E}">
        <p14:creationId xmlns:p14="http://schemas.microsoft.com/office/powerpoint/2010/main" val="3119128908"/>
      </p:ext>
    </p:extLst>
  </p:cSld>
  <p:clrMapOvr>
    <a:masterClrMapping/>
  </p:clrMapOvr>
  <mc:AlternateContent xmlns:mc="http://schemas.openxmlformats.org/markup-compatibility/2006">
    <mc:Choice xmlns:p14="http://schemas.microsoft.com/office/powerpoint/2010/main" Requires="p14">
      <p:transition spd="slow" p14:dur="10000" advTm="15000"/>
    </mc:Choice>
    <mc:Fallback>
      <p:transition spd="slow" advTm="1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additive="base">
                                        <p:cTn id="7" dur="1000" fill="hold"/>
                                        <p:tgtEl>
                                          <p:spTgt spid="39"/>
                                        </p:tgtEl>
                                        <p:attrNameLst>
                                          <p:attrName>ppt_x</p:attrName>
                                        </p:attrNameLst>
                                      </p:cBhvr>
                                      <p:tavLst>
                                        <p:tav tm="0">
                                          <p:val>
                                            <p:strVal val="0-#ppt_w/2"/>
                                          </p:val>
                                        </p:tav>
                                        <p:tav tm="100000">
                                          <p:val>
                                            <p:strVal val="#ppt_x"/>
                                          </p:val>
                                        </p:tav>
                                      </p:tavLst>
                                    </p:anim>
                                    <p:anim calcmode="lin" valueType="num">
                                      <p:cBhvr additive="base">
                                        <p:cTn id="8" dur="10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2"/>
                                        </p:tgtEl>
                                        <p:attrNameLst>
                                          <p:attrName>style.visibility</p:attrName>
                                        </p:attrNameLst>
                                      </p:cBhvr>
                                      <p:to>
                                        <p:strVal val="visible"/>
                                      </p:to>
                                    </p:set>
                                    <p:anim calcmode="lin" valueType="num">
                                      <p:cBhvr additive="base">
                                        <p:cTn id="13" dur="1000" fill="hold"/>
                                        <p:tgtEl>
                                          <p:spTgt spid="42"/>
                                        </p:tgtEl>
                                        <p:attrNameLst>
                                          <p:attrName>ppt_x</p:attrName>
                                        </p:attrNameLst>
                                      </p:cBhvr>
                                      <p:tavLst>
                                        <p:tav tm="0">
                                          <p:val>
                                            <p:strVal val="1+#ppt_w/2"/>
                                          </p:val>
                                        </p:tav>
                                        <p:tav tm="100000">
                                          <p:val>
                                            <p:strVal val="#ppt_x"/>
                                          </p:val>
                                        </p:tav>
                                      </p:tavLst>
                                    </p:anim>
                                    <p:anim calcmode="lin" valueType="num">
                                      <p:cBhvr additive="base">
                                        <p:cTn id="14" dur="10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9AB17-CBDD-E569-E269-3AEA2BE1579D}"/>
            </a:ext>
          </a:extLst>
        </p:cNvPr>
        <p:cNvGrpSpPr/>
        <p:nvPr/>
      </p:nvGrpSpPr>
      <p:grpSpPr>
        <a:xfrm>
          <a:off x="0" y="0"/>
          <a:ext cx="0" cy="0"/>
          <a:chOff x="0" y="0"/>
          <a:chExt cx="0" cy="0"/>
        </a:xfrm>
      </p:grpSpPr>
      <p:pic>
        <p:nvPicPr>
          <p:cNvPr id="4" name="Picture 3" descr="A black and green rectangle&#10;&#10;AI-generated content may be incorrect.">
            <a:extLst>
              <a:ext uri="{FF2B5EF4-FFF2-40B4-BE49-F238E27FC236}">
                <a16:creationId xmlns:a16="http://schemas.microsoft.com/office/drawing/2014/main" id="{E68BA1CD-04FF-145C-1E64-3980A9E59064}"/>
              </a:ext>
            </a:extLst>
          </p:cNvPr>
          <p:cNvPicPr>
            <a:picLocks noChangeAspect="1"/>
          </p:cNvPicPr>
          <p:nvPr/>
        </p:nvPicPr>
        <p:blipFill>
          <a:blip r:embed="rId3"/>
          <a:srcRect l="8076"/>
          <a:stretch>
            <a:fillRect/>
          </a:stretch>
        </p:blipFill>
        <p:spPr>
          <a:xfrm>
            <a:off x="0" y="0"/>
            <a:ext cx="12202510" cy="2060028"/>
          </a:xfrm>
          <a:prstGeom prst="rect">
            <a:avLst/>
          </a:prstGeom>
        </p:spPr>
      </p:pic>
      <p:sp>
        <p:nvSpPr>
          <p:cNvPr id="17" name="Subtitle 2">
            <a:extLst>
              <a:ext uri="{FF2B5EF4-FFF2-40B4-BE49-F238E27FC236}">
                <a16:creationId xmlns:a16="http://schemas.microsoft.com/office/drawing/2014/main" id="{E572A0E3-24ED-06D6-64DF-1F06D904E61C}"/>
              </a:ext>
            </a:extLst>
          </p:cNvPr>
          <p:cNvSpPr txBox="1">
            <a:spLocks/>
          </p:cNvSpPr>
          <p:nvPr/>
        </p:nvSpPr>
        <p:spPr>
          <a:xfrm>
            <a:off x="520675" y="1642820"/>
            <a:ext cx="7321467" cy="6493790"/>
          </a:xfrm>
          <a:prstGeom prst="rect">
            <a:avLst/>
          </a:prstGeom>
          <a:noFill/>
        </p:spPr>
        <p:txBody>
          <a:bodyPr vert="horz" lIns="91440" tIns="45720" rIns="91440" bIns="4572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4000" b="1">
                <a:solidFill>
                  <a:srgbClr val="FF521B"/>
                </a:solidFill>
              </a:rPr>
              <a:t>LET'S TRY THIS OUT</a:t>
            </a:r>
            <a:r>
              <a:rPr lang="en-GB" sz="4000">
                <a:solidFill>
                  <a:srgbClr val="FF521B"/>
                </a:solidFill>
              </a:rPr>
              <a:t> </a:t>
            </a:r>
          </a:p>
          <a:p>
            <a:pPr algn="l"/>
            <a:endParaRPr lang="en-GB" sz="3200">
              <a:solidFill>
                <a:srgbClr val="FF521B"/>
              </a:solidFill>
            </a:endParaRPr>
          </a:p>
          <a:p>
            <a:pPr marL="457200" lvl="0" indent="-457200" algn="l">
              <a:lnSpc>
                <a:spcPct val="100000"/>
              </a:lnSpc>
              <a:buFont typeface="+mj-lt"/>
              <a:buAutoNum type="arabicPeriod"/>
            </a:pPr>
            <a:r>
              <a:rPr lang="en-GB" sz="3600">
                <a:solidFill>
                  <a:schemeClr val="bg2">
                    <a:lumMod val="25000"/>
                  </a:schemeClr>
                </a:solidFill>
              </a:rPr>
              <a:t>Turn to the person next to you</a:t>
            </a:r>
            <a:endParaRPr lang="en-GB" sz="3600">
              <a:solidFill>
                <a:schemeClr val="bg2">
                  <a:lumMod val="25000"/>
                </a:schemeClr>
              </a:solidFill>
              <a:ea typeface="Calibri"/>
              <a:cs typeface="Calibri"/>
            </a:endParaRPr>
          </a:p>
          <a:p>
            <a:pPr marL="457200" lvl="0" indent="-457200" algn="l">
              <a:lnSpc>
                <a:spcPct val="100000"/>
              </a:lnSpc>
              <a:buFont typeface="+mj-lt"/>
              <a:buAutoNum type="arabicPeriod"/>
            </a:pPr>
            <a:r>
              <a:rPr lang="en-GB" sz="3600">
                <a:solidFill>
                  <a:schemeClr val="bg2">
                    <a:lumMod val="25000"/>
                  </a:schemeClr>
                </a:solidFill>
              </a:rPr>
              <a:t>Exchange names and say one thing you like that surprises people</a:t>
            </a:r>
            <a:endParaRPr lang="en-GB" sz="3600">
              <a:solidFill>
                <a:schemeClr val="bg2">
                  <a:lumMod val="25000"/>
                </a:schemeClr>
              </a:solidFill>
              <a:ea typeface="Calibri"/>
              <a:cs typeface="Calibri"/>
            </a:endParaRPr>
          </a:p>
          <a:p>
            <a:pPr marL="457200" lvl="0" indent="-457200" algn="l">
              <a:lnSpc>
                <a:spcPct val="100000"/>
              </a:lnSpc>
              <a:buFont typeface="+mj-lt"/>
              <a:buAutoNum type="arabicPeriod"/>
            </a:pPr>
            <a:r>
              <a:rPr lang="en-GB" sz="3600">
                <a:solidFill>
                  <a:schemeClr val="bg2">
                    <a:lumMod val="25000"/>
                  </a:schemeClr>
                </a:solidFill>
              </a:rPr>
              <a:t>Say "Thanks" to each other</a:t>
            </a:r>
            <a:endParaRPr lang="en-GB" sz="3600">
              <a:solidFill>
                <a:schemeClr val="bg2">
                  <a:lumMod val="25000"/>
                </a:schemeClr>
              </a:solidFill>
              <a:ea typeface="Calibri"/>
              <a:cs typeface="Calibri"/>
            </a:endParaRPr>
          </a:p>
        </p:txBody>
      </p:sp>
      <p:pic>
        <p:nvPicPr>
          <p:cNvPr id="2" name="Picture 1" descr="A white circle with colorful text&#10;&#10;AI-generated content may be incorrect.">
            <a:extLst>
              <a:ext uri="{FF2B5EF4-FFF2-40B4-BE49-F238E27FC236}">
                <a16:creationId xmlns:a16="http://schemas.microsoft.com/office/drawing/2014/main" id="{6FF7A2D1-7620-2084-6FC4-0D94E1F04846}"/>
              </a:ext>
            </a:extLst>
          </p:cNvPr>
          <p:cNvPicPr>
            <a:picLocks noChangeAspect="1"/>
          </p:cNvPicPr>
          <p:nvPr/>
        </p:nvPicPr>
        <p:blipFill>
          <a:blip r:embed="rId4"/>
          <a:stretch>
            <a:fillRect/>
          </a:stretch>
        </p:blipFill>
        <p:spPr>
          <a:xfrm>
            <a:off x="10456985" y="158262"/>
            <a:ext cx="1524000" cy="1524000"/>
          </a:xfrm>
          <a:prstGeom prst="rect">
            <a:avLst/>
          </a:prstGeom>
        </p:spPr>
      </p:pic>
      <p:pic>
        <p:nvPicPr>
          <p:cNvPr id="5" name="Picture 4" descr="A green circle with black background&#10;&#10;AI-generated content may be incorrect.">
            <a:extLst>
              <a:ext uri="{FF2B5EF4-FFF2-40B4-BE49-F238E27FC236}">
                <a16:creationId xmlns:a16="http://schemas.microsoft.com/office/drawing/2014/main" id="{4F89FCF1-7226-ABC9-6A3F-7426DF7B5154}"/>
              </a:ext>
            </a:extLst>
          </p:cNvPr>
          <p:cNvPicPr>
            <a:picLocks noChangeAspect="1"/>
          </p:cNvPicPr>
          <p:nvPr/>
        </p:nvPicPr>
        <p:blipFill>
          <a:blip r:embed="rId5"/>
          <a:srcRect r="26652" b="19340"/>
          <a:stretch>
            <a:fillRect/>
          </a:stretch>
        </p:blipFill>
        <p:spPr>
          <a:xfrm>
            <a:off x="8400081" y="2634712"/>
            <a:ext cx="3791919" cy="4223288"/>
          </a:xfrm>
          <a:prstGeom prst="rect">
            <a:avLst/>
          </a:prstGeom>
        </p:spPr>
      </p:pic>
      <p:pic>
        <p:nvPicPr>
          <p:cNvPr id="10" name="Picture 9" descr="A group of people holding a sign&#10;&#10;AI-generated content may be incorrect.">
            <a:extLst>
              <a:ext uri="{FF2B5EF4-FFF2-40B4-BE49-F238E27FC236}">
                <a16:creationId xmlns:a16="http://schemas.microsoft.com/office/drawing/2014/main" id="{18619552-BF17-2825-93B6-421B0DEE6FE7}"/>
              </a:ext>
            </a:extLst>
          </p:cNvPr>
          <p:cNvPicPr>
            <a:picLocks noChangeAspect="1"/>
          </p:cNvPicPr>
          <p:nvPr/>
        </p:nvPicPr>
        <p:blipFill>
          <a:blip r:embed="rId6"/>
          <a:srcRect r="18922" b="3596"/>
          <a:stretch>
            <a:fillRect/>
          </a:stretch>
        </p:blipFill>
        <p:spPr>
          <a:xfrm>
            <a:off x="7391789" y="2996950"/>
            <a:ext cx="4800211" cy="4155517"/>
          </a:xfrm>
          <a:prstGeom prst="rect">
            <a:avLst/>
          </a:prstGeom>
        </p:spPr>
      </p:pic>
      <p:pic>
        <p:nvPicPr>
          <p:cNvPr id="6" name="Picture 5" descr="A blue spiral on a black background&#10;&#10;AI-generated content may be incorrect.">
            <a:extLst>
              <a:ext uri="{FF2B5EF4-FFF2-40B4-BE49-F238E27FC236}">
                <a16:creationId xmlns:a16="http://schemas.microsoft.com/office/drawing/2014/main" id="{1A596902-1907-91E6-E781-80DE907D46ED}"/>
              </a:ext>
            </a:extLst>
          </p:cNvPr>
          <p:cNvPicPr>
            <a:picLocks noChangeAspect="1"/>
          </p:cNvPicPr>
          <p:nvPr/>
        </p:nvPicPr>
        <p:blipFill>
          <a:blip r:embed="rId7"/>
          <a:stretch>
            <a:fillRect/>
          </a:stretch>
        </p:blipFill>
        <p:spPr>
          <a:xfrm>
            <a:off x="9414478" y="1044037"/>
            <a:ext cx="914400" cy="1066800"/>
          </a:xfrm>
          <a:prstGeom prst="rect">
            <a:avLst/>
          </a:prstGeom>
        </p:spPr>
      </p:pic>
    </p:spTree>
    <p:extLst>
      <p:ext uri="{BB962C8B-B14F-4D97-AF65-F5344CB8AC3E}">
        <p14:creationId xmlns:p14="http://schemas.microsoft.com/office/powerpoint/2010/main" val="2697337742"/>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13FE2-4A77-5AD1-9203-7621406F6E1A}"/>
            </a:ext>
          </a:extLst>
        </p:cNvPr>
        <p:cNvGrpSpPr/>
        <p:nvPr/>
      </p:nvGrpSpPr>
      <p:grpSpPr>
        <a:xfrm>
          <a:off x="0" y="0"/>
          <a:ext cx="0" cy="0"/>
          <a:chOff x="0" y="0"/>
          <a:chExt cx="0" cy="0"/>
        </a:xfrm>
      </p:grpSpPr>
      <p:pic>
        <p:nvPicPr>
          <p:cNvPr id="7" name="Picture 6" descr="A black and purple background&#10;&#10;AI-generated content may be incorrect.">
            <a:extLst>
              <a:ext uri="{FF2B5EF4-FFF2-40B4-BE49-F238E27FC236}">
                <a16:creationId xmlns:a16="http://schemas.microsoft.com/office/drawing/2014/main" id="{63255A32-0CAD-1203-1D36-33172CC5690E}"/>
              </a:ext>
            </a:extLst>
          </p:cNvPr>
          <p:cNvPicPr>
            <a:picLocks noChangeAspect="1"/>
          </p:cNvPicPr>
          <p:nvPr/>
        </p:nvPicPr>
        <p:blipFill>
          <a:blip r:embed="rId3"/>
          <a:stretch>
            <a:fillRect/>
          </a:stretch>
        </p:blipFill>
        <p:spPr>
          <a:xfrm>
            <a:off x="-1" y="-1"/>
            <a:ext cx="12192001" cy="1239865"/>
          </a:xfrm>
          <a:prstGeom prst="rect">
            <a:avLst/>
          </a:prstGeom>
        </p:spPr>
      </p:pic>
      <p:sp>
        <p:nvSpPr>
          <p:cNvPr id="17" name="Subtitle 2">
            <a:extLst>
              <a:ext uri="{FF2B5EF4-FFF2-40B4-BE49-F238E27FC236}">
                <a16:creationId xmlns:a16="http://schemas.microsoft.com/office/drawing/2014/main" id="{7183C9C5-D0B3-E37C-15DE-94CEE2566B30}"/>
              </a:ext>
            </a:extLst>
          </p:cNvPr>
          <p:cNvSpPr txBox="1">
            <a:spLocks/>
          </p:cNvSpPr>
          <p:nvPr/>
        </p:nvSpPr>
        <p:spPr>
          <a:xfrm>
            <a:off x="520674" y="1642820"/>
            <a:ext cx="11335529" cy="6493790"/>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200" b="1">
                <a:solidFill>
                  <a:srgbClr val="FF521B"/>
                </a:solidFill>
              </a:rPr>
              <a:t>WE WANT TO HEAR YOURS!</a:t>
            </a:r>
          </a:p>
          <a:p>
            <a:pPr algn="l"/>
            <a:endParaRPr lang="en-US" sz="3200" b="1">
              <a:solidFill>
                <a:srgbClr val="FF521B"/>
              </a:solidFill>
            </a:endParaRPr>
          </a:p>
          <a:p>
            <a:pPr algn="l"/>
            <a:endParaRPr lang="en-GB" sz="2600" b="1">
              <a:solidFill>
                <a:srgbClr val="FF521B"/>
              </a:solidFill>
            </a:endParaRPr>
          </a:p>
          <a:p>
            <a:pPr algn="l">
              <a:lnSpc>
                <a:spcPct val="100000"/>
              </a:lnSpc>
              <a:spcBef>
                <a:spcPts val="0"/>
              </a:spcBef>
            </a:pPr>
            <a:r>
              <a:rPr lang="en-GB" sz="3200" b="1">
                <a:solidFill>
                  <a:srgbClr val="FF521B"/>
                </a:solidFill>
              </a:rPr>
              <a:t>SIGNS OUR SCHOOL IS GOOD AT BELONGING</a:t>
            </a:r>
          </a:p>
          <a:p>
            <a:pPr algn="l">
              <a:lnSpc>
                <a:spcPct val="100000"/>
              </a:lnSpc>
              <a:spcBef>
                <a:spcPts val="0"/>
              </a:spcBef>
            </a:pPr>
            <a:r>
              <a:rPr lang="en-GB" sz="3200" b="1">
                <a:solidFill>
                  <a:srgbClr val="FF521B"/>
                </a:solidFill>
              </a:rPr>
              <a:t>AND WHERE WE CAN IMPROVE</a:t>
            </a:r>
          </a:p>
          <a:p>
            <a:pPr algn="l">
              <a:lnSpc>
                <a:spcPct val="100000"/>
              </a:lnSpc>
              <a:spcBef>
                <a:spcPts val="0"/>
              </a:spcBef>
            </a:pPr>
            <a:endParaRPr lang="en-GB" sz="3200">
              <a:solidFill>
                <a:srgbClr val="FF521B"/>
              </a:solidFill>
            </a:endParaRPr>
          </a:p>
          <a:p>
            <a:pPr marL="342900" lvl="0" indent="-342900" algn="l">
              <a:buFont typeface="Arial" panose="020B0604020202020204" pitchFamily="34" charset="0"/>
              <a:buChar char="•"/>
            </a:pPr>
            <a:r>
              <a:rPr lang="en-GB" sz="2000">
                <a:solidFill>
                  <a:schemeClr val="bg2">
                    <a:lumMod val="25000"/>
                  </a:schemeClr>
                </a:solidFill>
              </a:rPr>
              <a:t>We celebrate different interests and cultures; we offer roles for quieter people; we listen when someone says they’re struggling.</a:t>
            </a:r>
          </a:p>
          <a:p>
            <a:pPr marL="342900" lvl="0" indent="-342900" algn="l">
              <a:buFont typeface="Arial" panose="020B0604020202020204" pitchFamily="34" charset="0"/>
              <a:buChar char="•"/>
            </a:pPr>
            <a:r>
              <a:rPr lang="en-GB" sz="2000">
                <a:solidFill>
                  <a:schemeClr val="bg2">
                    <a:lumMod val="25000"/>
                  </a:schemeClr>
                </a:solidFill>
              </a:rPr>
              <a:t>We can improve when cliques exclude, when jokes become targets, and when students assume silence equals consent.</a:t>
            </a:r>
          </a:p>
        </p:txBody>
      </p:sp>
      <p:pic>
        <p:nvPicPr>
          <p:cNvPr id="3" name="Picture 2" descr="A purple spiral on a black background&#10;&#10;AI-generated content may be incorrect.">
            <a:extLst>
              <a:ext uri="{FF2B5EF4-FFF2-40B4-BE49-F238E27FC236}">
                <a16:creationId xmlns:a16="http://schemas.microsoft.com/office/drawing/2014/main" id="{55660C4F-DD5D-3D36-7AF3-B15E5A4A9E2C}"/>
              </a:ext>
            </a:extLst>
          </p:cNvPr>
          <p:cNvPicPr>
            <a:picLocks noChangeAspect="1"/>
          </p:cNvPicPr>
          <p:nvPr/>
        </p:nvPicPr>
        <p:blipFill>
          <a:blip r:embed="rId4"/>
          <a:stretch>
            <a:fillRect/>
          </a:stretch>
        </p:blipFill>
        <p:spPr>
          <a:xfrm>
            <a:off x="786374" y="152983"/>
            <a:ext cx="1068030" cy="865104"/>
          </a:xfrm>
          <a:prstGeom prst="rect">
            <a:avLst/>
          </a:prstGeom>
        </p:spPr>
      </p:pic>
      <p:pic>
        <p:nvPicPr>
          <p:cNvPr id="11" name="Picture 10">
            <a:extLst>
              <a:ext uri="{FF2B5EF4-FFF2-40B4-BE49-F238E27FC236}">
                <a16:creationId xmlns:a16="http://schemas.microsoft.com/office/drawing/2014/main" id="{9B782689-99CF-9C2D-3281-DB451042319F}"/>
              </a:ext>
            </a:extLst>
          </p:cNvPr>
          <p:cNvPicPr>
            <a:picLocks noChangeAspect="1"/>
          </p:cNvPicPr>
          <p:nvPr/>
        </p:nvPicPr>
        <p:blipFill>
          <a:blip r:embed="rId5"/>
          <a:srcRect r="37751"/>
          <a:stretch>
            <a:fillRect/>
          </a:stretch>
        </p:blipFill>
        <p:spPr>
          <a:xfrm>
            <a:off x="11601983" y="3528494"/>
            <a:ext cx="590017" cy="1237974"/>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BEC1DFEA-1894-A5BF-D2A9-3267C4DEA8B7}"/>
              </a:ext>
            </a:extLst>
          </p:cNvPr>
          <p:cNvPicPr>
            <a:picLocks noChangeAspect="1"/>
          </p:cNvPicPr>
          <p:nvPr/>
        </p:nvPicPr>
        <p:blipFill>
          <a:blip r:embed="rId6"/>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68732298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5CE34-64B2-59DD-D0C0-3E11F661B8C8}"/>
            </a:ext>
          </a:extLst>
        </p:cNvPr>
        <p:cNvGrpSpPr/>
        <p:nvPr/>
      </p:nvGrpSpPr>
      <p:grpSpPr>
        <a:xfrm>
          <a:off x="0" y="0"/>
          <a:ext cx="0" cy="0"/>
          <a:chOff x="0" y="0"/>
          <a:chExt cx="0" cy="0"/>
        </a:xfrm>
      </p:grpSpPr>
      <p:pic>
        <p:nvPicPr>
          <p:cNvPr id="10" name="Picture 9" descr="A blue rectangle with black border&#10;&#10;AI-generated content may be incorrect.">
            <a:extLst>
              <a:ext uri="{FF2B5EF4-FFF2-40B4-BE49-F238E27FC236}">
                <a16:creationId xmlns:a16="http://schemas.microsoft.com/office/drawing/2014/main" id="{7B04D1AA-1ADC-58F7-45AE-43F1863BB658}"/>
              </a:ext>
            </a:extLst>
          </p:cNvPr>
          <p:cNvPicPr>
            <a:picLocks noChangeAspect="1"/>
          </p:cNvPicPr>
          <p:nvPr/>
        </p:nvPicPr>
        <p:blipFill>
          <a:blip r:embed="rId2"/>
          <a:stretch>
            <a:fillRect/>
          </a:stretch>
        </p:blipFill>
        <p:spPr>
          <a:xfrm>
            <a:off x="639142" y="2036166"/>
            <a:ext cx="8783638" cy="3985493"/>
          </a:xfrm>
          <a:prstGeom prst="rect">
            <a:avLst/>
          </a:prstGeom>
        </p:spPr>
      </p:pic>
      <p:pic>
        <p:nvPicPr>
          <p:cNvPr id="4" name="Picture 3" descr="A black and orange background&#10;&#10;AI-generated content may be incorrect.">
            <a:extLst>
              <a:ext uri="{FF2B5EF4-FFF2-40B4-BE49-F238E27FC236}">
                <a16:creationId xmlns:a16="http://schemas.microsoft.com/office/drawing/2014/main" id="{1F633ABD-07C3-2773-D93D-6B69F2CB67DC}"/>
              </a:ext>
            </a:extLst>
          </p:cNvPr>
          <p:cNvPicPr>
            <a:picLocks noChangeAspect="1"/>
          </p:cNvPicPr>
          <p:nvPr/>
        </p:nvPicPr>
        <p:blipFill>
          <a:blip r:embed="rId3"/>
          <a:srcRect t="34470" r="18584" b="-6105"/>
          <a:stretch>
            <a:fillRect/>
          </a:stretch>
        </p:blipFill>
        <p:spPr>
          <a:xfrm flipH="1">
            <a:off x="-1" y="0"/>
            <a:ext cx="12191997" cy="1962674"/>
          </a:xfrm>
          <a:prstGeom prst="rect">
            <a:avLst/>
          </a:prstGeom>
        </p:spPr>
      </p:pic>
      <p:sp>
        <p:nvSpPr>
          <p:cNvPr id="5" name="Subtitle 2">
            <a:extLst>
              <a:ext uri="{FF2B5EF4-FFF2-40B4-BE49-F238E27FC236}">
                <a16:creationId xmlns:a16="http://schemas.microsoft.com/office/drawing/2014/main" id="{2819DA35-2532-F956-C787-6DEF52445829}"/>
              </a:ext>
            </a:extLst>
          </p:cNvPr>
          <p:cNvSpPr txBox="1">
            <a:spLocks/>
          </p:cNvSpPr>
          <p:nvPr/>
        </p:nvSpPr>
        <p:spPr>
          <a:xfrm>
            <a:off x="585207" y="980328"/>
            <a:ext cx="7879611" cy="4851760"/>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800"/>
              </a:spcBef>
            </a:pPr>
            <a:r>
              <a:rPr lang="en-GB" sz="4400" b="1">
                <a:solidFill>
                  <a:srgbClr val="FF521B"/>
                </a:solidFill>
              </a:rPr>
              <a:t>CALL TO ACTION</a:t>
            </a:r>
            <a:endParaRPr lang="en-GB" sz="4000" b="1">
              <a:solidFill>
                <a:schemeClr val="bg1"/>
              </a:solidFill>
            </a:endParaRPr>
          </a:p>
          <a:p>
            <a:pPr marL="846455" lvl="0" indent="-342900" algn="l">
              <a:buFont typeface="Arial" panose="020B0604020202020204" pitchFamily="34" charset="0"/>
              <a:buChar char="•"/>
            </a:pPr>
            <a:endParaRPr lang="en-GB">
              <a:solidFill>
                <a:schemeClr val="bg1"/>
              </a:solidFill>
              <a:ea typeface="Calibri"/>
              <a:cs typeface="Calibri"/>
            </a:endParaRPr>
          </a:p>
          <a:p>
            <a:pPr marL="781050" indent="-457200" algn="l">
              <a:spcBef>
                <a:spcPts val="4000"/>
              </a:spcBef>
              <a:buFont typeface="+mj-lt"/>
              <a:buAutoNum type="arabicPeriod"/>
            </a:pPr>
            <a:r>
              <a:rPr lang="en-GB">
                <a:solidFill>
                  <a:schemeClr val="bg1"/>
                </a:solidFill>
              </a:rPr>
              <a:t>Invite one person you’ve never sat with to join you.</a:t>
            </a:r>
            <a:endParaRPr lang="en-GB">
              <a:solidFill>
                <a:schemeClr val="bg1"/>
              </a:solidFill>
              <a:ea typeface="Calibri"/>
              <a:cs typeface="Calibri"/>
            </a:endParaRPr>
          </a:p>
          <a:p>
            <a:pPr marL="781050" lvl="0" indent="-457200" algn="l">
              <a:buFont typeface="+mj-lt"/>
              <a:buAutoNum type="arabicPeriod"/>
            </a:pPr>
            <a:r>
              <a:rPr lang="en-GB">
                <a:solidFill>
                  <a:schemeClr val="bg1"/>
                </a:solidFill>
              </a:rPr>
              <a:t>Interrupt exclusion once when you hear it.</a:t>
            </a:r>
            <a:endParaRPr lang="en-GB">
              <a:solidFill>
                <a:schemeClr val="bg1"/>
              </a:solidFill>
              <a:ea typeface="Calibri"/>
              <a:cs typeface="Calibri"/>
            </a:endParaRPr>
          </a:p>
          <a:p>
            <a:pPr marL="781050" lvl="0" indent="-457200" algn="l">
              <a:buFont typeface="+mj-lt"/>
              <a:buAutoNum type="arabicPeriod"/>
            </a:pPr>
            <a:r>
              <a:rPr lang="en-GB">
                <a:solidFill>
                  <a:schemeClr val="bg1"/>
                </a:solidFill>
              </a:rPr>
              <a:t>Check in with someone who seems quieter at least twice this week.</a:t>
            </a:r>
            <a:endParaRPr lang="en-GB">
              <a:solidFill>
                <a:schemeClr val="bg1"/>
              </a:solidFill>
              <a:ea typeface="Calibri"/>
              <a:cs typeface="Calibri"/>
            </a:endParaRPr>
          </a:p>
          <a:p>
            <a:pPr marL="179705" algn="l">
              <a:spcBef>
                <a:spcPts val="2800"/>
              </a:spcBef>
            </a:pPr>
            <a:r>
              <a:rPr lang="en-GB" sz="4000" b="1">
                <a:solidFill>
                  <a:srgbClr val="FF521B"/>
                </a:solidFill>
              </a:rPr>
              <a:t> </a:t>
            </a:r>
            <a:endParaRPr lang="en-GB" sz="4000" b="1">
              <a:solidFill>
                <a:srgbClr val="FF521B"/>
              </a:solidFill>
              <a:latin typeface="Rubrik SemiBold" panose="02000503000000020004" pitchFamily="2" charset="77"/>
            </a:endParaRPr>
          </a:p>
        </p:txBody>
      </p:sp>
      <p:pic>
        <p:nvPicPr>
          <p:cNvPr id="3" name="Picture 2" descr="A purple spiral on a black background&#10;&#10;AI-generated content may be incorrect.">
            <a:extLst>
              <a:ext uri="{FF2B5EF4-FFF2-40B4-BE49-F238E27FC236}">
                <a16:creationId xmlns:a16="http://schemas.microsoft.com/office/drawing/2014/main" id="{DA113950-8AFD-D13E-EA87-8D1C0BF33032}"/>
              </a:ext>
            </a:extLst>
          </p:cNvPr>
          <p:cNvPicPr>
            <a:picLocks noChangeAspect="1"/>
          </p:cNvPicPr>
          <p:nvPr/>
        </p:nvPicPr>
        <p:blipFill>
          <a:blip r:embed="rId4"/>
          <a:stretch>
            <a:fillRect/>
          </a:stretch>
        </p:blipFill>
        <p:spPr>
          <a:xfrm>
            <a:off x="9103924" y="150301"/>
            <a:ext cx="997378" cy="807876"/>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DCF4B3C5-9E8A-6032-D775-C13047CDDF93}"/>
              </a:ext>
            </a:extLst>
          </p:cNvPr>
          <p:cNvPicPr>
            <a:picLocks noChangeAspect="1"/>
          </p:cNvPicPr>
          <p:nvPr/>
        </p:nvPicPr>
        <p:blipFill>
          <a:blip r:embed="rId5"/>
          <a:stretch>
            <a:fillRect/>
          </a:stretch>
        </p:blipFill>
        <p:spPr>
          <a:xfrm>
            <a:off x="10456985" y="158262"/>
            <a:ext cx="1524000" cy="1524000"/>
          </a:xfrm>
          <a:prstGeom prst="rect">
            <a:avLst/>
          </a:prstGeom>
        </p:spPr>
      </p:pic>
      <p:sp>
        <p:nvSpPr>
          <p:cNvPr id="9" name="Subtitle 2">
            <a:extLst>
              <a:ext uri="{FF2B5EF4-FFF2-40B4-BE49-F238E27FC236}">
                <a16:creationId xmlns:a16="http://schemas.microsoft.com/office/drawing/2014/main" id="{2E70112C-6D9F-73ED-656A-CF6BAC482C1D}"/>
              </a:ext>
            </a:extLst>
          </p:cNvPr>
          <p:cNvSpPr txBox="1">
            <a:spLocks/>
          </p:cNvSpPr>
          <p:nvPr/>
        </p:nvSpPr>
        <p:spPr>
          <a:xfrm>
            <a:off x="979216" y="4548404"/>
            <a:ext cx="7384199" cy="1038357"/>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solidFill>
                  <a:schemeClr val="bg1"/>
                </a:solidFill>
              </a:rPr>
              <a:t>Say your chosen number out loud to the person next to you and make a simple plan for when you’ll do it.</a:t>
            </a:r>
          </a:p>
          <a:p>
            <a:pPr algn="l"/>
            <a:endParaRPr lang="en-GB" b="1">
              <a:solidFill>
                <a:schemeClr val="bg2">
                  <a:lumMod val="25000"/>
                </a:schemeClr>
              </a:solidFill>
            </a:endParaRPr>
          </a:p>
        </p:txBody>
      </p:sp>
      <p:pic>
        <p:nvPicPr>
          <p:cNvPr id="16" name="Picture 15" descr="Two people holding a sign&#10;&#10;AI-generated content may be incorrect.">
            <a:extLst>
              <a:ext uri="{FF2B5EF4-FFF2-40B4-BE49-F238E27FC236}">
                <a16:creationId xmlns:a16="http://schemas.microsoft.com/office/drawing/2014/main" id="{52FF28FC-62DE-5BCF-27C1-1AE845A0FD7B}"/>
              </a:ext>
            </a:extLst>
          </p:cNvPr>
          <p:cNvPicPr>
            <a:picLocks noChangeAspect="1"/>
          </p:cNvPicPr>
          <p:nvPr/>
        </p:nvPicPr>
        <p:blipFill>
          <a:blip r:embed="rId6"/>
          <a:stretch>
            <a:fillRect/>
          </a:stretch>
        </p:blipFill>
        <p:spPr>
          <a:xfrm>
            <a:off x="8385754" y="2054907"/>
            <a:ext cx="3129488" cy="4431133"/>
          </a:xfrm>
          <a:prstGeom prst="rect">
            <a:avLst/>
          </a:prstGeom>
        </p:spPr>
      </p:pic>
    </p:spTree>
    <p:extLst>
      <p:ext uri="{BB962C8B-B14F-4D97-AF65-F5344CB8AC3E}">
        <p14:creationId xmlns:p14="http://schemas.microsoft.com/office/powerpoint/2010/main" val="1529914042"/>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9D7CC-D7F6-372D-1C8F-C48C9FE3FFD3}"/>
            </a:ext>
          </a:extLst>
        </p:cNvPr>
        <p:cNvGrpSpPr/>
        <p:nvPr/>
      </p:nvGrpSpPr>
      <p:grpSpPr>
        <a:xfrm>
          <a:off x="0" y="0"/>
          <a:ext cx="0" cy="0"/>
          <a:chOff x="0" y="0"/>
          <a:chExt cx="0" cy="0"/>
        </a:xfrm>
      </p:grpSpPr>
      <p:pic>
        <p:nvPicPr>
          <p:cNvPr id="5" name="Picture 4" descr="A group of boys in school uniforms looking at a book&#10;&#10;AI-generated content may be incorrect.">
            <a:extLst>
              <a:ext uri="{FF2B5EF4-FFF2-40B4-BE49-F238E27FC236}">
                <a16:creationId xmlns:a16="http://schemas.microsoft.com/office/drawing/2014/main" id="{A3E8CB94-1FA6-7258-A810-8F798DFD50F1}"/>
              </a:ext>
            </a:extLst>
          </p:cNvPr>
          <p:cNvPicPr>
            <a:picLocks noChangeAspect="1"/>
          </p:cNvPicPr>
          <p:nvPr/>
        </p:nvPicPr>
        <p:blipFill>
          <a:blip r:embed="rId2"/>
          <a:srcRect l="16781" t="-7557" r="37" b="13325"/>
          <a:stretch>
            <a:fillRect/>
          </a:stretch>
        </p:blipFill>
        <p:spPr>
          <a:xfrm>
            <a:off x="0" y="1568274"/>
            <a:ext cx="4788976" cy="4987510"/>
          </a:xfrm>
          <a:prstGeom prst="rect">
            <a:avLst/>
          </a:prstGeom>
        </p:spPr>
      </p:pic>
      <p:pic>
        <p:nvPicPr>
          <p:cNvPr id="11" name="Picture 10" descr="A yellow and black flag&#10;&#10;AI-generated content may be incorrect.">
            <a:extLst>
              <a:ext uri="{FF2B5EF4-FFF2-40B4-BE49-F238E27FC236}">
                <a16:creationId xmlns:a16="http://schemas.microsoft.com/office/drawing/2014/main" id="{229BC466-B016-38F3-C25C-2ABE93A906A6}"/>
              </a:ext>
            </a:extLst>
          </p:cNvPr>
          <p:cNvPicPr>
            <a:picLocks noChangeAspect="1"/>
          </p:cNvPicPr>
          <p:nvPr/>
        </p:nvPicPr>
        <p:blipFill>
          <a:blip r:embed="rId3"/>
          <a:srcRect l="9067" t="29740" r="12233" b="-1"/>
          <a:stretch>
            <a:fillRect/>
          </a:stretch>
        </p:blipFill>
        <p:spPr>
          <a:xfrm>
            <a:off x="0" y="0"/>
            <a:ext cx="12192000" cy="2809461"/>
          </a:xfrm>
          <a:prstGeom prst="rect">
            <a:avLst/>
          </a:prstGeom>
        </p:spPr>
      </p:pic>
      <p:sp>
        <p:nvSpPr>
          <p:cNvPr id="17" name="Subtitle 2">
            <a:extLst>
              <a:ext uri="{FF2B5EF4-FFF2-40B4-BE49-F238E27FC236}">
                <a16:creationId xmlns:a16="http://schemas.microsoft.com/office/drawing/2014/main" id="{AA2AF8D2-EC40-C865-4BB1-433939303115}"/>
              </a:ext>
            </a:extLst>
          </p:cNvPr>
          <p:cNvSpPr txBox="1">
            <a:spLocks/>
          </p:cNvSpPr>
          <p:nvPr/>
        </p:nvSpPr>
        <p:spPr>
          <a:xfrm>
            <a:off x="5164857" y="1870128"/>
            <a:ext cx="6262741" cy="4987872"/>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4800" b="1">
                <a:solidFill>
                  <a:srgbClr val="FF521B"/>
                </a:solidFill>
                <a:latin typeface="Calibri"/>
                <a:ea typeface="Calibri"/>
                <a:cs typeface="Calibri"/>
              </a:rPr>
              <a:t>CLOSING</a:t>
            </a:r>
            <a:r>
              <a:rPr lang="en-GB" sz="5400" b="1">
                <a:solidFill>
                  <a:srgbClr val="FF521B"/>
                </a:solidFill>
                <a:latin typeface="Rubrik SemiBold"/>
              </a:rPr>
              <a:t> </a:t>
            </a:r>
            <a:endParaRPr lang="en-GB" sz="5400">
              <a:latin typeface="Rubrik SemiBold"/>
            </a:endParaRPr>
          </a:p>
          <a:p>
            <a:pPr algn="l">
              <a:lnSpc>
                <a:spcPct val="100000"/>
              </a:lnSpc>
              <a:spcBef>
                <a:spcPts val="0"/>
              </a:spcBef>
            </a:pPr>
            <a:r>
              <a:rPr lang="en-GB">
                <a:solidFill>
                  <a:schemeClr val="bg2">
                    <a:lumMod val="25000"/>
                  </a:schemeClr>
                </a:solidFill>
              </a:rPr>
              <a:t>Belonging grows from ordinary choices: the name you use, the invite you offer, the time you give. Small actions add up and change what this school feels like. Choose one small action now and help make this place somewhere more people can belong. </a:t>
            </a:r>
            <a:endParaRPr lang="en-GB">
              <a:solidFill>
                <a:schemeClr val="bg2">
                  <a:lumMod val="25000"/>
                </a:schemeClr>
              </a:solidFill>
              <a:ea typeface="Calibri"/>
              <a:cs typeface="Calibri"/>
            </a:endParaRPr>
          </a:p>
          <a:p>
            <a:pPr algn="l">
              <a:lnSpc>
                <a:spcPct val="100000"/>
              </a:lnSpc>
              <a:spcBef>
                <a:spcPts val="0"/>
              </a:spcBef>
            </a:pPr>
            <a:endParaRPr lang="en-GB">
              <a:solidFill>
                <a:schemeClr val="bg2">
                  <a:lumMod val="25000"/>
                </a:schemeClr>
              </a:solidFill>
            </a:endParaRPr>
          </a:p>
          <a:p>
            <a:pPr algn="l"/>
            <a:r>
              <a:rPr lang="en-GB" sz="4800" b="1">
                <a:solidFill>
                  <a:srgbClr val="FF521B"/>
                </a:solidFill>
              </a:rPr>
              <a:t>THANK YOU!</a:t>
            </a:r>
          </a:p>
          <a:p>
            <a:pPr algn="l">
              <a:lnSpc>
                <a:spcPct val="100000"/>
              </a:lnSpc>
            </a:pPr>
            <a:endParaRPr lang="en-GB" b="1">
              <a:solidFill>
                <a:schemeClr val="bg2">
                  <a:lumMod val="25000"/>
                </a:schemeClr>
              </a:solidFill>
              <a:latin typeface="Rubrik SemiBold" panose="02000503000000020004" pitchFamily="2" charset="77"/>
            </a:endParaRPr>
          </a:p>
        </p:txBody>
      </p:sp>
      <p:pic>
        <p:nvPicPr>
          <p:cNvPr id="13" name="Picture 12">
            <a:extLst>
              <a:ext uri="{FF2B5EF4-FFF2-40B4-BE49-F238E27FC236}">
                <a16:creationId xmlns:a16="http://schemas.microsoft.com/office/drawing/2014/main" id="{A43A0EE6-B7A3-6E1E-5BDD-DCE4EBD72FA1}"/>
              </a:ext>
            </a:extLst>
          </p:cNvPr>
          <p:cNvPicPr>
            <a:picLocks noChangeAspect="1"/>
          </p:cNvPicPr>
          <p:nvPr/>
        </p:nvPicPr>
        <p:blipFill>
          <a:blip r:embed="rId4"/>
          <a:stretch>
            <a:fillRect/>
          </a:stretch>
        </p:blipFill>
        <p:spPr>
          <a:xfrm>
            <a:off x="0" y="6546573"/>
            <a:ext cx="12192000" cy="337929"/>
          </a:xfrm>
          <a:prstGeom prst="rect">
            <a:avLst/>
          </a:prstGeom>
        </p:spPr>
      </p:pic>
      <p:pic>
        <p:nvPicPr>
          <p:cNvPr id="6" name="Picture 5" descr="A yellow text on an orange background&#10;&#10;AI-generated content may be incorrect.">
            <a:extLst>
              <a:ext uri="{FF2B5EF4-FFF2-40B4-BE49-F238E27FC236}">
                <a16:creationId xmlns:a16="http://schemas.microsoft.com/office/drawing/2014/main" id="{C30CF4EE-391C-236E-0CD0-10E48AAB0B1F}"/>
              </a:ext>
            </a:extLst>
          </p:cNvPr>
          <p:cNvPicPr>
            <a:picLocks noChangeAspect="1"/>
          </p:cNvPicPr>
          <p:nvPr/>
        </p:nvPicPr>
        <p:blipFill>
          <a:blip r:embed="rId5"/>
          <a:stretch>
            <a:fillRect/>
          </a:stretch>
        </p:blipFill>
        <p:spPr>
          <a:xfrm>
            <a:off x="760097" y="395906"/>
            <a:ext cx="3169646" cy="1984199"/>
          </a:xfrm>
          <a:prstGeom prst="rect">
            <a:avLst/>
          </a:prstGeom>
        </p:spPr>
      </p:pic>
      <p:pic>
        <p:nvPicPr>
          <p:cNvPr id="15" name="Picture 14" descr="A yellow lines on a black background&#10;&#10;AI-generated content may be incorrect.">
            <a:extLst>
              <a:ext uri="{FF2B5EF4-FFF2-40B4-BE49-F238E27FC236}">
                <a16:creationId xmlns:a16="http://schemas.microsoft.com/office/drawing/2014/main" id="{905D1E9C-6DD6-B4EA-38C3-8595F2863B30}"/>
              </a:ext>
            </a:extLst>
          </p:cNvPr>
          <p:cNvPicPr>
            <a:picLocks noChangeAspect="1"/>
          </p:cNvPicPr>
          <p:nvPr/>
        </p:nvPicPr>
        <p:blipFill>
          <a:blip r:embed="rId6"/>
          <a:stretch>
            <a:fillRect/>
          </a:stretch>
        </p:blipFill>
        <p:spPr>
          <a:xfrm rot="19574025">
            <a:off x="4159251" y="1054100"/>
            <a:ext cx="885825" cy="91440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5F2E5FE8-DF90-FB2D-549C-AACCA9237A53}"/>
              </a:ext>
            </a:extLst>
          </p:cNvPr>
          <p:cNvPicPr>
            <a:picLocks noChangeAspect="1"/>
          </p:cNvPicPr>
          <p:nvPr/>
        </p:nvPicPr>
        <p:blipFill>
          <a:blip r:embed="rId7"/>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15436823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6FCA9-463E-3138-4C9B-97813793F958}"/>
            </a:ext>
          </a:extLst>
        </p:cNvPr>
        <p:cNvGrpSpPr/>
        <p:nvPr/>
      </p:nvGrpSpPr>
      <p:grpSpPr>
        <a:xfrm>
          <a:off x="0" y="0"/>
          <a:ext cx="0" cy="0"/>
          <a:chOff x="0" y="0"/>
          <a:chExt cx="0" cy="0"/>
        </a:xfrm>
      </p:grpSpPr>
      <p:pic>
        <p:nvPicPr>
          <p:cNvPr id="16" name="Picture 15" descr="A yellow circle with black background&#10;&#10;AI-generated content may be incorrect.">
            <a:extLst>
              <a:ext uri="{FF2B5EF4-FFF2-40B4-BE49-F238E27FC236}">
                <a16:creationId xmlns:a16="http://schemas.microsoft.com/office/drawing/2014/main" id="{340582B0-981A-1B1C-4B7C-97B9F2374A49}"/>
              </a:ext>
            </a:extLst>
          </p:cNvPr>
          <p:cNvPicPr>
            <a:picLocks noChangeAspect="1"/>
          </p:cNvPicPr>
          <p:nvPr/>
        </p:nvPicPr>
        <p:blipFill>
          <a:blip r:embed="rId3"/>
          <a:srcRect r="50000" b="12072"/>
          <a:stretch>
            <a:fillRect/>
          </a:stretch>
        </p:blipFill>
        <p:spPr>
          <a:xfrm>
            <a:off x="9518650" y="2357787"/>
            <a:ext cx="2673350" cy="4500213"/>
          </a:xfrm>
          <a:prstGeom prst="rect">
            <a:avLst/>
          </a:prstGeom>
        </p:spPr>
      </p:pic>
      <p:pic>
        <p:nvPicPr>
          <p:cNvPr id="7" name="Picture 6" descr="A black and green rectangle&#10;&#10;AI-generated content may be incorrect.">
            <a:extLst>
              <a:ext uri="{FF2B5EF4-FFF2-40B4-BE49-F238E27FC236}">
                <a16:creationId xmlns:a16="http://schemas.microsoft.com/office/drawing/2014/main" id="{819003ED-9CDF-47CC-C7EF-592997D148D2}"/>
              </a:ext>
            </a:extLst>
          </p:cNvPr>
          <p:cNvPicPr>
            <a:picLocks noChangeAspect="1"/>
          </p:cNvPicPr>
          <p:nvPr/>
        </p:nvPicPr>
        <p:blipFill>
          <a:blip r:embed="rId4"/>
          <a:srcRect l="8076"/>
          <a:stretch>
            <a:fillRect/>
          </a:stretch>
        </p:blipFill>
        <p:spPr>
          <a:xfrm>
            <a:off x="0" y="0"/>
            <a:ext cx="12202510" cy="2060028"/>
          </a:xfrm>
          <a:prstGeom prst="rect">
            <a:avLst/>
          </a:prstGeom>
        </p:spPr>
      </p:pic>
      <p:pic>
        <p:nvPicPr>
          <p:cNvPr id="5" name="Picture 4" descr="A child holding a sign&#10;&#10;AI-generated content may be incorrect.">
            <a:extLst>
              <a:ext uri="{FF2B5EF4-FFF2-40B4-BE49-F238E27FC236}">
                <a16:creationId xmlns:a16="http://schemas.microsoft.com/office/drawing/2014/main" id="{38BD020F-086A-932D-F80C-D9B4B6940325}"/>
              </a:ext>
            </a:extLst>
          </p:cNvPr>
          <p:cNvPicPr>
            <a:picLocks noChangeAspect="1"/>
          </p:cNvPicPr>
          <p:nvPr/>
        </p:nvPicPr>
        <p:blipFill>
          <a:blip r:embed="rId5"/>
          <a:srcRect l="1" r="32150" b="8914"/>
          <a:stretch>
            <a:fillRect/>
          </a:stretch>
        </p:blipFill>
        <p:spPr>
          <a:xfrm>
            <a:off x="9210909" y="2347775"/>
            <a:ext cx="2981091" cy="4510225"/>
          </a:xfrm>
          <a:prstGeom prst="rect">
            <a:avLst/>
          </a:prstGeom>
        </p:spPr>
      </p:pic>
      <p:pic>
        <p:nvPicPr>
          <p:cNvPr id="8" name="Picture 7" descr="A white circle with colorful text&#10;&#10;AI-generated content may be incorrect.">
            <a:extLst>
              <a:ext uri="{FF2B5EF4-FFF2-40B4-BE49-F238E27FC236}">
                <a16:creationId xmlns:a16="http://schemas.microsoft.com/office/drawing/2014/main" id="{0870AC13-8336-E56F-D305-F15F6C2F90A2}"/>
              </a:ext>
            </a:extLst>
          </p:cNvPr>
          <p:cNvPicPr>
            <a:picLocks noChangeAspect="1"/>
          </p:cNvPicPr>
          <p:nvPr/>
        </p:nvPicPr>
        <p:blipFill>
          <a:blip r:embed="rId6"/>
          <a:stretch>
            <a:fillRect/>
          </a:stretch>
        </p:blipFill>
        <p:spPr>
          <a:xfrm>
            <a:off x="10456985" y="158262"/>
            <a:ext cx="1524000" cy="1524000"/>
          </a:xfrm>
          <a:prstGeom prst="rect">
            <a:avLst/>
          </a:prstGeom>
        </p:spPr>
      </p:pic>
      <p:pic>
        <p:nvPicPr>
          <p:cNvPr id="2" name="Picture 1" descr="A yellow text on an orange background&#10;&#10;AI-generated content may be incorrect.">
            <a:extLst>
              <a:ext uri="{FF2B5EF4-FFF2-40B4-BE49-F238E27FC236}">
                <a16:creationId xmlns:a16="http://schemas.microsoft.com/office/drawing/2014/main" id="{B986C77B-5360-4715-EA22-51FEEBC6A2F4}"/>
              </a:ext>
            </a:extLst>
          </p:cNvPr>
          <p:cNvPicPr>
            <a:picLocks noChangeAspect="1"/>
          </p:cNvPicPr>
          <p:nvPr/>
        </p:nvPicPr>
        <p:blipFill>
          <a:blip r:embed="rId7"/>
          <a:stretch>
            <a:fillRect/>
          </a:stretch>
        </p:blipFill>
        <p:spPr>
          <a:xfrm>
            <a:off x="6614455" y="251680"/>
            <a:ext cx="3169646" cy="1984199"/>
          </a:xfrm>
          <a:prstGeom prst="rect">
            <a:avLst/>
          </a:prstGeom>
        </p:spPr>
      </p:pic>
      <p:pic>
        <p:nvPicPr>
          <p:cNvPr id="10" name="Picture 9" descr="A blue rectangle with black border&#10;&#10;AI-generated content may be incorrect.">
            <a:extLst>
              <a:ext uri="{FF2B5EF4-FFF2-40B4-BE49-F238E27FC236}">
                <a16:creationId xmlns:a16="http://schemas.microsoft.com/office/drawing/2014/main" id="{ECEC7A45-881F-84C2-A3E1-C99874525BAA}"/>
              </a:ext>
            </a:extLst>
          </p:cNvPr>
          <p:cNvPicPr>
            <a:picLocks noChangeAspect="1"/>
          </p:cNvPicPr>
          <p:nvPr/>
        </p:nvPicPr>
        <p:blipFill>
          <a:blip r:embed="rId8"/>
          <a:stretch>
            <a:fillRect/>
          </a:stretch>
        </p:blipFill>
        <p:spPr>
          <a:xfrm>
            <a:off x="2628996" y="2759825"/>
            <a:ext cx="6149554" cy="2208782"/>
          </a:xfrm>
          <a:prstGeom prst="rect">
            <a:avLst/>
          </a:prstGeom>
        </p:spPr>
      </p:pic>
      <p:sp>
        <p:nvSpPr>
          <p:cNvPr id="9" name="Subtitle 2">
            <a:extLst>
              <a:ext uri="{FF2B5EF4-FFF2-40B4-BE49-F238E27FC236}">
                <a16:creationId xmlns:a16="http://schemas.microsoft.com/office/drawing/2014/main" id="{CE23B809-FAD9-655E-8F76-A5C7AC38AFAB}"/>
              </a:ext>
            </a:extLst>
          </p:cNvPr>
          <p:cNvSpPr txBox="1">
            <a:spLocks/>
          </p:cNvSpPr>
          <p:nvPr/>
        </p:nvSpPr>
        <p:spPr>
          <a:xfrm>
            <a:off x="3722610" y="3368333"/>
            <a:ext cx="3964321" cy="1238037"/>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6000" b="1">
                <a:solidFill>
                  <a:srgbClr val="FFFF00"/>
                </a:solidFill>
                <a:latin typeface="Calibri"/>
                <a:ea typeface="Calibri"/>
                <a:cs typeface="Calibri"/>
              </a:rPr>
              <a:t>WELCOME</a:t>
            </a:r>
            <a:endParaRPr lang="en-GB" sz="4000" b="1">
              <a:solidFill>
                <a:srgbClr val="FFFF00"/>
              </a:solidFill>
              <a:latin typeface="Calibri"/>
              <a:ea typeface="Calibri"/>
              <a:cs typeface="Calibri"/>
            </a:endParaRPr>
          </a:p>
        </p:txBody>
      </p:sp>
      <p:pic>
        <p:nvPicPr>
          <p:cNvPr id="3" name="Picture 2" descr="A purple spiral on a black background&#10;&#10;AI-generated content may be incorrect.">
            <a:extLst>
              <a:ext uri="{FF2B5EF4-FFF2-40B4-BE49-F238E27FC236}">
                <a16:creationId xmlns:a16="http://schemas.microsoft.com/office/drawing/2014/main" id="{25013E95-48FD-1526-2E6B-C81D25DC7408}"/>
              </a:ext>
            </a:extLst>
          </p:cNvPr>
          <p:cNvPicPr>
            <a:picLocks noChangeAspect="1"/>
          </p:cNvPicPr>
          <p:nvPr/>
        </p:nvPicPr>
        <p:blipFill>
          <a:blip r:embed="rId9"/>
          <a:stretch>
            <a:fillRect/>
          </a:stretch>
        </p:blipFill>
        <p:spPr>
          <a:xfrm>
            <a:off x="4162927" y="566380"/>
            <a:ext cx="997378" cy="807876"/>
          </a:xfrm>
          <a:prstGeom prst="rect">
            <a:avLst/>
          </a:prstGeom>
        </p:spPr>
      </p:pic>
    </p:spTree>
    <p:extLst>
      <p:ext uri="{BB962C8B-B14F-4D97-AF65-F5344CB8AC3E}">
        <p14:creationId xmlns:p14="http://schemas.microsoft.com/office/powerpoint/2010/main" val="2228750005"/>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C618B0-10EB-12EC-9309-5CC18B977A3C}"/>
            </a:ext>
          </a:extLst>
        </p:cNvPr>
        <p:cNvGrpSpPr/>
        <p:nvPr/>
      </p:nvGrpSpPr>
      <p:grpSpPr>
        <a:xfrm>
          <a:off x="0" y="0"/>
          <a:ext cx="0" cy="0"/>
          <a:chOff x="0" y="0"/>
          <a:chExt cx="0" cy="0"/>
        </a:xfrm>
      </p:grpSpPr>
      <p:pic>
        <p:nvPicPr>
          <p:cNvPr id="16" name="Picture 15" descr="A green circle with black background&#10;&#10;AI-generated content may be incorrect.">
            <a:extLst>
              <a:ext uri="{FF2B5EF4-FFF2-40B4-BE49-F238E27FC236}">
                <a16:creationId xmlns:a16="http://schemas.microsoft.com/office/drawing/2014/main" id="{87785775-F065-16B3-BBB2-E6646ECDA7FD}"/>
              </a:ext>
            </a:extLst>
          </p:cNvPr>
          <p:cNvPicPr>
            <a:picLocks noChangeAspect="1"/>
          </p:cNvPicPr>
          <p:nvPr/>
        </p:nvPicPr>
        <p:blipFill>
          <a:blip r:embed="rId2"/>
          <a:srcRect r="26652" b="19340"/>
          <a:stretch>
            <a:fillRect/>
          </a:stretch>
        </p:blipFill>
        <p:spPr>
          <a:xfrm>
            <a:off x="8893553" y="2634712"/>
            <a:ext cx="3298448" cy="4223288"/>
          </a:xfrm>
          <a:prstGeom prst="rect">
            <a:avLst/>
          </a:prstGeom>
        </p:spPr>
      </p:pic>
      <p:pic>
        <p:nvPicPr>
          <p:cNvPr id="14" name="Picture 13" descr="A black and purple background&#10;&#10;AI-generated content may be incorrect.">
            <a:extLst>
              <a:ext uri="{FF2B5EF4-FFF2-40B4-BE49-F238E27FC236}">
                <a16:creationId xmlns:a16="http://schemas.microsoft.com/office/drawing/2014/main" id="{31104156-6564-DB17-8C69-6093A589EAA3}"/>
              </a:ext>
            </a:extLst>
          </p:cNvPr>
          <p:cNvPicPr>
            <a:picLocks noChangeAspect="1"/>
          </p:cNvPicPr>
          <p:nvPr/>
        </p:nvPicPr>
        <p:blipFill>
          <a:blip r:embed="rId3"/>
          <a:stretch>
            <a:fillRect/>
          </a:stretch>
        </p:blipFill>
        <p:spPr>
          <a:xfrm flipH="1">
            <a:off x="-1" y="-1"/>
            <a:ext cx="12192000" cy="2054087"/>
          </a:xfrm>
          <a:prstGeom prst="rect">
            <a:avLst/>
          </a:prstGeom>
        </p:spPr>
      </p:pic>
      <p:pic>
        <p:nvPicPr>
          <p:cNvPr id="8" name="Picture 7" descr="A group of children clapping&#10;&#10;AI-generated content may be incorrect.">
            <a:extLst>
              <a:ext uri="{FF2B5EF4-FFF2-40B4-BE49-F238E27FC236}">
                <a16:creationId xmlns:a16="http://schemas.microsoft.com/office/drawing/2014/main" id="{AE60AADB-AA52-4EBA-EC10-C93D6737F9D7}"/>
              </a:ext>
            </a:extLst>
          </p:cNvPr>
          <p:cNvPicPr>
            <a:picLocks noChangeAspect="1"/>
          </p:cNvPicPr>
          <p:nvPr/>
        </p:nvPicPr>
        <p:blipFill>
          <a:blip r:embed="rId4"/>
          <a:srcRect l="36054"/>
          <a:stretch>
            <a:fillRect/>
          </a:stretch>
        </p:blipFill>
        <p:spPr>
          <a:xfrm flipH="1">
            <a:off x="8279610" y="2820692"/>
            <a:ext cx="3912389" cy="4037308"/>
          </a:xfrm>
          <a:prstGeom prst="rect">
            <a:avLst/>
          </a:prstGeom>
        </p:spPr>
      </p:pic>
      <p:sp>
        <p:nvSpPr>
          <p:cNvPr id="17" name="Subtitle 2">
            <a:extLst>
              <a:ext uri="{FF2B5EF4-FFF2-40B4-BE49-F238E27FC236}">
                <a16:creationId xmlns:a16="http://schemas.microsoft.com/office/drawing/2014/main" id="{9C2CE0E0-F9F3-5279-C353-FC0A8EE9C608}"/>
              </a:ext>
            </a:extLst>
          </p:cNvPr>
          <p:cNvSpPr txBox="1">
            <a:spLocks/>
          </p:cNvSpPr>
          <p:nvPr/>
        </p:nvSpPr>
        <p:spPr>
          <a:xfrm>
            <a:off x="665076" y="2936928"/>
            <a:ext cx="7999422" cy="3265089"/>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spcBef>
                <a:spcPts val="1600"/>
              </a:spcBef>
            </a:pPr>
            <a:r>
              <a:rPr lang="en-GB" sz="3000">
                <a:solidFill>
                  <a:schemeClr val="tx1">
                    <a:lumMod val="75000"/>
                    <a:lumOff val="25000"/>
                  </a:schemeClr>
                </a:solidFill>
                <a:latin typeface="Calibri" panose="020F0502020204030204" pitchFamily="34" charset="0"/>
                <a:cs typeface="Calibri" panose="020F0502020204030204" pitchFamily="34" charset="0"/>
              </a:rPr>
              <a:t>Today’s assembly has been inspired by Place2Be’s Children’s Mental Health Week. The theme this year is </a:t>
            </a:r>
            <a:r>
              <a:rPr lang="en-GB" sz="3000" b="1">
                <a:solidFill>
                  <a:srgbClr val="FF521B"/>
                </a:solidFill>
                <a:latin typeface="Calibri" panose="020F0502020204030204" pitchFamily="34" charset="0"/>
                <a:cs typeface="Calibri" panose="020F0502020204030204" pitchFamily="34" charset="0"/>
              </a:rPr>
              <a:t>‘</a:t>
            </a:r>
            <a:r>
              <a:rPr lang="en-GB" sz="3500" b="1">
                <a:solidFill>
                  <a:srgbClr val="FF521B"/>
                </a:solidFill>
                <a:latin typeface="Calibri" panose="020F0502020204030204" pitchFamily="34" charset="0"/>
                <a:cs typeface="Calibri" panose="020F0502020204030204" pitchFamily="34" charset="0"/>
              </a:rPr>
              <a:t>This is My Place</a:t>
            </a:r>
            <a:r>
              <a:rPr lang="en-GB" sz="3000" b="1">
                <a:solidFill>
                  <a:srgbClr val="FF521B"/>
                </a:solidFill>
                <a:latin typeface="Calibri" panose="020F0502020204030204" pitchFamily="34" charset="0"/>
                <a:cs typeface="Calibri" panose="020F0502020204030204" pitchFamily="34" charset="0"/>
              </a:rPr>
              <a:t>’ </a:t>
            </a:r>
            <a:r>
              <a:rPr lang="en-GB" sz="3000">
                <a:solidFill>
                  <a:schemeClr val="tx1">
                    <a:lumMod val="75000"/>
                    <a:lumOff val="25000"/>
                  </a:schemeClr>
                </a:solidFill>
                <a:latin typeface="Calibri" panose="020F0502020204030204" pitchFamily="34" charset="0"/>
                <a:cs typeface="Calibri" panose="020F0502020204030204" pitchFamily="34" charset="0"/>
              </a:rPr>
              <a:t>which is based around belonging and how we can feel a sense of belonging and help others feel like they belong. </a:t>
            </a:r>
          </a:p>
        </p:txBody>
      </p:sp>
      <p:pic>
        <p:nvPicPr>
          <p:cNvPr id="6" name="Picture 5" descr="A yellow text on an orange background&#10;&#10;AI-generated content may be incorrect.">
            <a:extLst>
              <a:ext uri="{FF2B5EF4-FFF2-40B4-BE49-F238E27FC236}">
                <a16:creationId xmlns:a16="http://schemas.microsoft.com/office/drawing/2014/main" id="{547EDFB6-1A36-2CAD-EE0C-990A33B1D552}"/>
              </a:ext>
            </a:extLst>
          </p:cNvPr>
          <p:cNvPicPr>
            <a:picLocks noChangeAspect="1"/>
          </p:cNvPicPr>
          <p:nvPr/>
        </p:nvPicPr>
        <p:blipFill>
          <a:blip r:embed="rId5"/>
          <a:stretch>
            <a:fillRect/>
          </a:stretch>
        </p:blipFill>
        <p:spPr>
          <a:xfrm>
            <a:off x="1095819" y="430693"/>
            <a:ext cx="3169646" cy="1984199"/>
          </a:xfrm>
          <a:prstGeom prst="rect">
            <a:avLst/>
          </a:prstGeom>
        </p:spPr>
      </p:pic>
      <p:pic>
        <p:nvPicPr>
          <p:cNvPr id="3" name="Picture 2" descr="A purple spiral on a black background&#10;&#10;AI-generated content may be incorrect.">
            <a:extLst>
              <a:ext uri="{FF2B5EF4-FFF2-40B4-BE49-F238E27FC236}">
                <a16:creationId xmlns:a16="http://schemas.microsoft.com/office/drawing/2014/main" id="{90E4EC57-E851-D4C7-5B53-95BDB9F47921}"/>
              </a:ext>
            </a:extLst>
          </p:cNvPr>
          <p:cNvPicPr>
            <a:picLocks noChangeAspect="1"/>
          </p:cNvPicPr>
          <p:nvPr/>
        </p:nvPicPr>
        <p:blipFill>
          <a:blip r:embed="rId6"/>
          <a:stretch>
            <a:fillRect/>
          </a:stretch>
        </p:blipFill>
        <p:spPr>
          <a:xfrm>
            <a:off x="8580127" y="522886"/>
            <a:ext cx="1270000" cy="1028700"/>
          </a:xfrm>
          <a:prstGeom prst="rect">
            <a:avLst/>
          </a:prstGeom>
        </p:spPr>
      </p:pic>
      <p:pic>
        <p:nvPicPr>
          <p:cNvPr id="11" name="Picture 10">
            <a:extLst>
              <a:ext uri="{FF2B5EF4-FFF2-40B4-BE49-F238E27FC236}">
                <a16:creationId xmlns:a16="http://schemas.microsoft.com/office/drawing/2014/main" id="{093BACBB-5D24-AB96-472F-5C8AFE5BFCA9}"/>
              </a:ext>
            </a:extLst>
          </p:cNvPr>
          <p:cNvPicPr>
            <a:picLocks noChangeAspect="1"/>
          </p:cNvPicPr>
          <p:nvPr/>
        </p:nvPicPr>
        <p:blipFill>
          <a:blip r:embed="rId7"/>
          <a:stretch>
            <a:fillRect/>
          </a:stretch>
        </p:blipFill>
        <p:spPr>
          <a:xfrm>
            <a:off x="8510024" y="5564457"/>
            <a:ext cx="755046" cy="986183"/>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07C673A2-EEDC-A945-CE66-9B4F32925695}"/>
              </a:ext>
            </a:extLst>
          </p:cNvPr>
          <p:cNvPicPr>
            <a:picLocks noChangeAspect="1"/>
          </p:cNvPicPr>
          <p:nvPr/>
        </p:nvPicPr>
        <p:blipFill>
          <a:blip r:embed="rId8"/>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442918568"/>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F3277-A07C-80FD-9E3E-CC62E22F2790}"/>
            </a:ext>
          </a:extLst>
        </p:cNvPr>
        <p:cNvGrpSpPr/>
        <p:nvPr/>
      </p:nvGrpSpPr>
      <p:grpSpPr>
        <a:xfrm>
          <a:off x="0" y="0"/>
          <a:ext cx="0" cy="0"/>
          <a:chOff x="0" y="0"/>
          <a:chExt cx="0" cy="0"/>
        </a:xfrm>
      </p:grpSpPr>
      <p:pic>
        <p:nvPicPr>
          <p:cNvPr id="16" name="Picture 15" descr="A yellow circle with black background&#10;&#10;AI-generated content may be incorrect.">
            <a:extLst>
              <a:ext uri="{FF2B5EF4-FFF2-40B4-BE49-F238E27FC236}">
                <a16:creationId xmlns:a16="http://schemas.microsoft.com/office/drawing/2014/main" id="{25AEA826-1F2E-34D4-7813-89F3388B97B6}"/>
              </a:ext>
            </a:extLst>
          </p:cNvPr>
          <p:cNvPicPr>
            <a:picLocks noChangeAspect="1"/>
          </p:cNvPicPr>
          <p:nvPr/>
        </p:nvPicPr>
        <p:blipFill>
          <a:blip r:embed="rId2"/>
          <a:srcRect r="25276" b="21460"/>
          <a:stretch>
            <a:fillRect/>
          </a:stretch>
        </p:blipFill>
        <p:spPr>
          <a:xfrm>
            <a:off x="7824167" y="2838234"/>
            <a:ext cx="4367833" cy="4019766"/>
          </a:xfrm>
          <a:prstGeom prst="rect">
            <a:avLst/>
          </a:prstGeom>
        </p:spPr>
      </p:pic>
      <p:pic>
        <p:nvPicPr>
          <p:cNvPr id="6" name="Picture 5" descr="A black and green rectangle&#10;&#10;AI-generated content may be incorrect.">
            <a:extLst>
              <a:ext uri="{FF2B5EF4-FFF2-40B4-BE49-F238E27FC236}">
                <a16:creationId xmlns:a16="http://schemas.microsoft.com/office/drawing/2014/main" id="{8290FE29-A8B9-00E6-19C2-648BFC1D1202}"/>
              </a:ext>
            </a:extLst>
          </p:cNvPr>
          <p:cNvPicPr>
            <a:picLocks noChangeAspect="1"/>
          </p:cNvPicPr>
          <p:nvPr/>
        </p:nvPicPr>
        <p:blipFill>
          <a:blip r:embed="rId3"/>
          <a:srcRect l="8076"/>
          <a:stretch>
            <a:fillRect/>
          </a:stretch>
        </p:blipFill>
        <p:spPr>
          <a:xfrm>
            <a:off x="0" y="0"/>
            <a:ext cx="12202510" cy="2060028"/>
          </a:xfrm>
          <a:prstGeom prst="rect">
            <a:avLst/>
          </a:prstGeom>
        </p:spPr>
      </p:pic>
      <p:sp>
        <p:nvSpPr>
          <p:cNvPr id="12" name="Rounded Rectangle 11">
            <a:extLst>
              <a:ext uri="{FF2B5EF4-FFF2-40B4-BE49-F238E27FC236}">
                <a16:creationId xmlns:a16="http://schemas.microsoft.com/office/drawing/2014/main" id="{888FEB79-C184-2258-2A67-1606C4D7F05F}"/>
              </a:ext>
            </a:extLst>
          </p:cNvPr>
          <p:cNvSpPr/>
          <p:nvPr/>
        </p:nvSpPr>
        <p:spPr>
          <a:xfrm>
            <a:off x="758283" y="791737"/>
            <a:ext cx="8339222" cy="944073"/>
          </a:xfrm>
          <a:prstGeom prst="roundRect">
            <a:avLst/>
          </a:prstGeom>
          <a:solidFill>
            <a:srgbClr val="FFF6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521"/>
              </a:solidFill>
            </a:endParaRPr>
          </a:p>
        </p:txBody>
      </p:sp>
      <p:pic>
        <p:nvPicPr>
          <p:cNvPr id="2" name="Picture 1" descr="A white circle with colorful text&#10;&#10;AI-generated content may be incorrect.">
            <a:extLst>
              <a:ext uri="{FF2B5EF4-FFF2-40B4-BE49-F238E27FC236}">
                <a16:creationId xmlns:a16="http://schemas.microsoft.com/office/drawing/2014/main" id="{6F93206E-6CC8-D98B-42B2-277E07715102}"/>
              </a:ext>
            </a:extLst>
          </p:cNvPr>
          <p:cNvPicPr>
            <a:picLocks noChangeAspect="1"/>
          </p:cNvPicPr>
          <p:nvPr/>
        </p:nvPicPr>
        <p:blipFill>
          <a:blip r:embed="rId4"/>
          <a:stretch>
            <a:fillRect/>
          </a:stretch>
        </p:blipFill>
        <p:spPr>
          <a:xfrm>
            <a:off x="10456985" y="158262"/>
            <a:ext cx="1524000" cy="1524000"/>
          </a:xfrm>
          <a:prstGeom prst="rect">
            <a:avLst/>
          </a:prstGeom>
        </p:spPr>
      </p:pic>
      <p:pic>
        <p:nvPicPr>
          <p:cNvPr id="9" name="Picture 8" descr="A blue spiral on a black background&#10;&#10;AI-generated content may be incorrect.">
            <a:extLst>
              <a:ext uri="{FF2B5EF4-FFF2-40B4-BE49-F238E27FC236}">
                <a16:creationId xmlns:a16="http://schemas.microsoft.com/office/drawing/2014/main" id="{EFB15F5A-06FD-8438-EF38-7A4E4AD2EF05}"/>
              </a:ext>
            </a:extLst>
          </p:cNvPr>
          <p:cNvPicPr>
            <a:picLocks noChangeAspect="1"/>
          </p:cNvPicPr>
          <p:nvPr/>
        </p:nvPicPr>
        <p:blipFill>
          <a:blip r:embed="rId5"/>
          <a:stretch>
            <a:fillRect/>
          </a:stretch>
        </p:blipFill>
        <p:spPr>
          <a:xfrm>
            <a:off x="9267333" y="1012506"/>
            <a:ext cx="914400" cy="1066800"/>
          </a:xfrm>
          <a:prstGeom prst="rect">
            <a:avLst/>
          </a:prstGeom>
        </p:spPr>
      </p:pic>
      <p:pic>
        <p:nvPicPr>
          <p:cNvPr id="5" name="Picture 4" descr="A young child writing on a piece of paper&#10;&#10;AI-generated content may be incorrect.">
            <a:extLst>
              <a:ext uri="{FF2B5EF4-FFF2-40B4-BE49-F238E27FC236}">
                <a16:creationId xmlns:a16="http://schemas.microsoft.com/office/drawing/2014/main" id="{A79F217B-3364-CC85-189F-391EA4589CDF}"/>
              </a:ext>
            </a:extLst>
          </p:cNvPr>
          <p:cNvPicPr>
            <a:picLocks noChangeAspect="1"/>
          </p:cNvPicPr>
          <p:nvPr/>
        </p:nvPicPr>
        <p:blipFill>
          <a:blip r:embed="rId6"/>
          <a:srcRect r="7452"/>
          <a:stretch>
            <a:fillRect/>
          </a:stretch>
        </p:blipFill>
        <p:spPr>
          <a:xfrm>
            <a:off x="6624917" y="3018683"/>
            <a:ext cx="5567083" cy="3698306"/>
          </a:xfrm>
          <a:prstGeom prst="rect">
            <a:avLst/>
          </a:prstGeom>
        </p:spPr>
      </p:pic>
      <p:sp>
        <p:nvSpPr>
          <p:cNvPr id="8" name="Subtitle 2">
            <a:extLst>
              <a:ext uri="{FF2B5EF4-FFF2-40B4-BE49-F238E27FC236}">
                <a16:creationId xmlns:a16="http://schemas.microsoft.com/office/drawing/2014/main" id="{FF1ACCD8-6A1C-49B2-300D-E7737155FF7B}"/>
              </a:ext>
            </a:extLst>
          </p:cNvPr>
          <p:cNvSpPr txBox="1">
            <a:spLocks/>
          </p:cNvSpPr>
          <p:nvPr/>
        </p:nvSpPr>
        <p:spPr>
          <a:xfrm>
            <a:off x="667466" y="909331"/>
            <a:ext cx="11049253" cy="5599957"/>
          </a:xfrm>
          <a:prstGeom prst="rect">
            <a:avLst/>
          </a:prstGeom>
          <a:no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52000" algn="l">
              <a:lnSpc>
                <a:spcPct val="110000"/>
              </a:lnSpc>
              <a:spcBef>
                <a:spcPts val="0"/>
              </a:spcBef>
            </a:pPr>
            <a:r>
              <a:rPr lang="en-GB" sz="3100" b="1">
                <a:solidFill>
                  <a:srgbClr val="FF521B"/>
                </a:solidFill>
              </a:rPr>
              <a:t>Quotes from our young people around the UK about what </a:t>
            </a:r>
          </a:p>
          <a:p>
            <a:pPr marL="252000" algn="l">
              <a:lnSpc>
                <a:spcPct val="110000"/>
              </a:lnSpc>
              <a:spcBef>
                <a:spcPts val="0"/>
              </a:spcBef>
            </a:pPr>
            <a:r>
              <a:rPr lang="en-GB" sz="3100" b="1">
                <a:solidFill>
                  <a:srgbClr val="FF521B"/>
                </a:solidFill>
              </a:rPr>
              <a:t>belonging means to them. What does belonging mean to you? </a:t>
            </a:r>
          </a:p>
          <a:p>
            <a:pPr marL="252000" algn="l">
              <a:lnSpc>
                <a:spcPct val="110000"/>
              </a:lnSpc>
              <a:spcBef>
                <a:spcPts val="0"/>
              </a:spcBef>
            </a:pPr>
            <a:endParaRPr lang="en-GB" b="1">
              <a:solidFill>
                <a:srgbClr val="FF521B"/>
              </a:solidFill>
            </a:endParaRPr>
          </a:p>
          <a:p>
            <a:pPr algn="l">
              <a:lnSpc>
                <a:spcPct val="110000"/>
              </a:lnSpc>
              <a:spcBef>
                <a:spcPts val="0"/>
              </a:spcBef>
            </a:pPr>
            <a:r>
              <a:rPr lang="en-GB" b="1">
                <a:solidFill>
                  <a:srgbClr val="FF521B"/>
                </a:solidFill>
              </a:rPr>
              <a:t>This is what some of you had to say!</a:t>
            </a:r>
            <a:endParaRPr lang="en-GB" sz="2200" b="1">
              <a:solidFill>
                <a:schemeClr val="bg2">
                  <a:lumMod val="25000"/>
                </a:schemeClr>
              </a:solidFill>
              <a:latin typeface="Calibri" panose="020F0502020204030204" pitchFamily="34" charset="0"/>
              <a:cs typeface="Calibri" panose="020F0502020204030204" pitchFamily="34" charset="0"/>
            </a:endParaRPr>
          </a:p>
          <a:p>
            <a:pPr marL="324000" lvl="0" indent="-342900" algn="l">
              <a:lnSpc>
                <a:spcPct val="120000"/>
              </a:lnSpc>
              <a:spcBef>
                <a:spcPts val="1200"/>
              </a:spcBef>
              <a:buFont typeface="Arial" panose="020B0604020202020204" pitchFamily="34" charset="0"/>
              <a:buChar char="•"/>
            </a:pPr>
            <a:r>
              <a:rPr lang="en-GB" sz="2300"/>
              <a:t>‘It’s like a place, your home, you belong with your family and friends’</a:t>
            </a:r>
          </a:p>
          <a:p>
            <a:pPr marL="324000" lvl="0" indent="-342900" algn="l">
              <a:lnSpc>
                <a:spcPct val="120000"/>
              </a:lnSpc>
              <a:spcBef>
                <a:spcPts val="1200"/>
              </a:spcBef>
              <a:buFont typeface="Arial" panose="020B0604020202020204" pitchFamily="34" charset="0"/>
              <a:buChar char="•"/>
            </a:pPr>
            <a:r>
              <a:rPr lang="en-GB" sz="2300"/>
              <a:t>‘Feeling that you have a place where you are always welcome and valued as either</a:t>
            </a:r>
          </a:p>
          <a:p>
            <a:pPr marL="360000" lvl="0" algn="l">
              <a:lnSpc>
                <a:spcPct val="120000"/>
              </a:lnSpc>
              <a:spcBef>
                <a:spcPts val="0"/>
              </a:spcBef>
            </a:pPr>
            <a:r>
              <a:rPr lang="en-GB" sz="2300"/>
              <a:t> place or set of people’ </a:t>
            </a:r>
            <a:r>
              <a:rPr lang="en-US" sz="2300"/>
              <a:t> </a:t>
            </a:r>
            <a:endParaRPr lang="en-GB" sz="2300"/>
          </a:p>
          <a:p>
            <a:pPr marL="324000" lvl="0" indent="-285750" algn="l">
              <a:lnSpc>
                <a:spcPct val="120000"/>
              </a:lnSpc>
              <a:spcBef>
                <a:spcPts val="1200"/>
              </a:spcBef>
              <a:buFont typeface="Arial" panose="020B0604020202020204" pitchFamily="34" charset="0"/>
              <a:buChar char="•"/>
            </a:pPr>
            <a:r>
              <a:rPr lang="en-GB" sz="2300"/>
              <a:t>‘Feeling included, not left out’</a:t>
            </a:r>
            <a:r>
              <a:rPr lang="en-US" sz="2300"/>
              <a:t> </a:t>
            </a:r>
            <a:endParaRPr lang="en-GB" sz="2300"/>
          </a:p>
          <a:p>
            <a:pPr marL="324000" lvl="0" indent="-285750" algn="l">
              <a:lnSpc>
                <a:spcPct val="120000"/>
              </a:lnSpc>
              <a:spcBef>
                <a:spcPts val="1200"/>
              </a:spcBef>
              <a:buFont typeface="Arial" panose="020B0604020202020204" pitchFamily="34" charset="0"/>
              <a:buChar char="•"/>
            </a:pPr>
            <a:r>
              <a:rPr lang="en-GB" sz="2300"/>
              <a:t>‘Belonging means feeling a connection with something, feeling like I am </a:t>
            </a:r>
          </a:p>
          <a:p>
            <a:pPr marL="360000" lvl="0" algn="l">
              <a:lnSpc>
                <a:spcPct val="120000"/>
              </a:lnSpc>
              <a:spcBef>
                <a:spcPts val="0"/>
              </a:spcBef>
            </a:pPr>
            <a:r>
              <a:rPr lang="en-GB" sz="2300"/>
              <a:t>meant to be there with no stresses or worries. It's all about feeling safe.’</a:t>
            </a:r>
          </a:p>
          <a:p>
            <a:pPr marL="324000" lvl="0" indent="-285750" algn="l">
              <a:lnSpc>
                <a:spcPct val="120000"/>
              </a:lnSpc>
              <a:spcBef>
                <a:spcPts val="1200"/>
              </a:spcBef>
              <a:buFont typeface="Arial" panose="020B0604020202020204" pitchFamily="34" charset="0"/>
              <a:buChar char="•"/>
            </a:pPr>
            <a:r>
              <a:rPr lang="en-GB" sz="2300"/>
              <a:t>‘Feeling a part of something e.g. A group or society ’</a:t>
            </a:r>
          </a:p>
          <a:p>
            <a:pPr marL="324000" lvl="0" indent="-285750" algn="l">
              <a:lnSpc>
                <a:spcPct val="120000"/>
              </a:lnSpc>
              <a:spcBef>
                <a:spcPts val="1200"/>
              </a:spcBef>
              <a:buFont typeface="Arial" panose="020B0604020202020204" pitchFamily="34" charset="0"/>
              <a:buChar char="•"/>
            </a:pPr>
            <a:r>
              <a:rPr lang="en-GB" sz="2300"/>
              <a:t>‘Feeling like there are people similar to you as well as different.’</a:t>
            </a:r>
          </a:p>
          <a:p>
            <a:pPr marL="324000" lvl="0" indent="-285750" algn="l">
              <a:lnSpc>
                <a:spcPct val="120000"/>
              </a:lnSpc>
              <a:spcBef>
                <a:spcPts val="1200"/>
              </a:spcBef>
              <a:buFont typeface="Arial" panose="020B0604020202020204" pitchFamily="34" charset="0"/>
              <a:buChar char="•"/>
            </a:pPr>
            <a:r>
              <a:rPr lang="en-GB" sz="2300"/>
              <a:t>‘Feeling like you fit in and feeling comfortable’</a:t>
            </a:r>
            <a:r>
              <a:rPr lang="en-US" sz="2300"/>
              <a:t>  </a:t>
            </a:r>
            <a:endParaRPr lang="en-GB" sz="2300"/>
          </a:p>
          <a:p>
            <a:pPr marL="324000" lvl="0" indent="-285750" algn="l">
              <a:lnSpc>
                <a:spcPct val="120000"/>
              </a:lnSpc>
              <a:spcBef>
                <a:spcPts val="1200"/>
              </a:spcBef>
              <a:buFont typeface="Arial" panose="020B0604020202020204" pitchFamily="34" charset="0"/>
              <a:buChar char="•"/>
            </a:pPr>
            <a:r>
              <a:rPr lang="en-GB" sz="2300"/>
              <a:t>‘It means that I feel happy and included where I am’</a:t>
            </a:r>
          </a:p>
        </p:txBody>
      </p:sp>
    </p:spTree>
    <p:extLst>
      <p:ext uri="{BB962C8B-B14F-4D97-AF65-F5344CB8AC3E}">
        <p14:creationId xmlns:p14="http://schemas.microsoft.com/office/powerpoint/2010/main" val="2087826594"/>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13E9D-0594-5390-C808-2CAC601E679D}"/>
            </a:ext>
          </a:extLst>
        </p:cNvPr>
        <p:cNvGrpSpPr/>
        <p:nvPr/>
      </p:nvGrpSpPr>
      <p:grpSpPr>
        <a:xfrm>
          <a:off x="0" y="0"/>
          <a:ext cx="0" cy="0"/>
          <a:chOff x="0" y="0"/>
          <a:chExt cx="0" cy="0"/>
        </a:xfrm>
      </p:grpSpPr>
      <p:pic>
        <p:nvPicPr>
          <p:cNvPr id="7" name="Picture 6" descr="A black and purple background&#10;&#10;AI-generated content may be incorrect.">
            <a:extLst>
              <a:ext uri="{FF2B5EF4-FFF2-40B4-BE49-F238E27FC236}">
                <a16:creationId xmlns:a16="http://schemas.microsoft.com/office/drawing/2014/main" id="{B93386ED-5F2A-FFA9-3AC4-1ED590221EC3}"/>
              </a:ext>
            </a:extLst>
          </p:cNvPr>
          <p:cNvPicPr>
            <a:picLocks noChangeAspect="1"/>
          </p:cNvPicPr>
          <p:nvPr/>
        </p:nvPicPr>
        <p:blipFill>
          <a:blip r:embed="rId3"/>
          <a:srcRect t="15332"/>
          <a:stretch>
            <a:fillRect/>
          </a:stretch>
        </p:blipFill>
        <p:spPr>
          <a:xfrm flipH="1">
            <a:off x="0" y="0"/>
            <a:ext cx="12192000" cy="2054086"/>
          </a:xfrm>
          <a:prstGeom prst="rect">
            <a:avLst/>
          </a:prstGeom>
        </p:spPr>
      </p:pic>
      <p:sp>
        <p:nvSpPr>
          <p:cNvPr id="17" name="Subtitle 2">
            <a:extLst>
              <a:ext uri="{FF2B5EF4-FFF2-40B4-BE49-F238E27FC236}">
                <a16:creationId xmlns:a16="http://schemas.microsoft.com/office/drawing/2014/main" id="{5630160C-D226-AD9B-6BA7-3512D27C9387}"/>
              </a:ext>
            </a:extLst>
          </p:cNvPr>
          <p:cNvSpPr txBox="1">
            <a:spLocks/>
          </p:cNvSpPr>
          <p:nvPr/>
        </p:nvSpPr>
        <p:spPr>
          <a:xfrm>
            <a:off x="598167" y="1496909"/>
            <a:ext cx="11222126" cy="3265089"/>
          </a:xfrm>
          <a:prstGeom prst="rect">
            <a:avLst/>
          </a:prstGeom>
          <a:noFill/>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b="1">
                <a:solidFill>
                  <a:srgbClr val="FF521B"/>
                </a:solidFill>
              </a:rPr>
              <a:t>SO WHAT  IS BELONGING?</a:t>
            </a:r>
            <a:endParaRPr lang="en-GB" sz="3500">
              <a:solidFill>
                <a:srgbClr val="FF521B"/>
              </a:solidFill>
            </a:endParaRPr>
          </a:p>
          <a:p>
            <a:pPr marL="342900" lvl="0" indent="-342900" algn="l">
              <a:lnSpc>
                <a:spcPct val="100000"/>
              </a:lnSpc>
              <a:spcBef>
                <a:spcPts val="1200"/>
              </a:spcBef>
              <a:buFont typeface="Arial" panose="020B0604020202020204" pitchFamily="34" charset="0"/>
              <a:buChar char="•"/>
            </a:pPr>
            <a:r>
              <a:rPr lang="en-GB" b="1">
                <a:solidFill>
                  <a:schemeClr val="bg2">
                    <a:lumMod val="25000"/>
                  </a:schemeClr>
                </a:solidFill>
              </a:rPr>
              <a:t>Belonging is emotional safety.</a:t>
            </a:r>
            <a:r>
              <a:rPr lang="en-GB">
                <a:solidFill>
                  <a:schemeClr val="bg2">
                    <a:lumMod val="25000"/>
                  </a:schemeClr>
                </a:solidFill>
              </a:rPr>
              <a:t> </a:t>
            </a:r>
          </a:p>
          <a:p>
            <a:pPr lvl="0" algn="l">
              <a:lnSpc>
                <a:spcPct val="100000"/>
              </a:lnSpc>
              <a:spcBef>
                <a:spcPts val="0"/>
              </a:spcBef>
            </a:pPr>
            <a:r>
              <a:rPr lang="en-GB">
                <a:solidFill>
                  <a:schemeClr val="bg2">
                    <a:lumMod val="25000"/>
                  </a:schemeClr>
                </a:solidFill>
              </a:rPr>
              <a:t>It’s the knowledge that you can be yourself without being judged.</a:t>
            </a:r>
          </a:p>
          <a:p>
            <a:pPr marL="342900" lvl="0" indent="-342900" algn="l">
              <a:lnSpc>
                <a:spcPct val="100000"/>
              </a:lnSpc>
              <a:spcBef>
                <a:spcPts val="1200"/>
              </a:spcBef>
              <a:buFont typeface="Arial" panose="020B0604020202020204" pitchFamily="34" charset="0"/>
              <a:buChar char="•"/>
            </a:pPr>
            <a:r>
              <a:rPr lang="en-GB" b="1">
                <a:solidFill>
                  <a:schemeClr val="bg2">
                    <a:lumMod val="25000"/>
                  </a:schemeClr>
                </a:solidFill>
              </a:rPr>
              <a:t>Belonging is participation.</a:t>
            </a:r>
            <a:r>
              <a:rPr lang="en-GB">
                <a:solidFill>
                  <a:schemeClr val="bg2">
                    <a:lumMod val="25000"/>
                  </a:schemeClr>
                </a:solidFill>
              </a:rPr>
              <a:t> </a:t>
            </a:r>
          </a:p>
          <a:p>
            <a:pPr lvl="0" algn="l">
              <a:lnSpc>
                <a:spcPct val="100000"/>
              </a:lnSpc>
              <a:spcBef>
                <a:spcPts val="0"/>
              </a:spcBef>
            </a:pPr>
            <a:r>
              <a:rPr lang="en-GB">
                <a:solidFill>
                  <a:schemeClr val="bg2">
                    <a:lumMod val="25000"/>
                  </a:schemeClr>
                </a:solidFill>
              </a:rPr>
              <a:t>It’s having access to activities, conversations, decisions, and rituals that shape the group.</a:t>
            </a:r>
          </a:p>
          <a:p>
            <a:pPr marL="342900" lvl="0" indent="-342900" algn="l">
              <a:lnSpc>
                <a:spcPct val="100000"/>
              </a:lnSpc>
              <a:spcBef>
                <a:spcPts val="1200"/>
              </a:spcBef>
              <a:buFont typeface="Arial" panose="020B0604020202020204" pitchFamily="34" charset="0"/>
              <a:buChar char="•"/>
            </a:pPr>
            <a:r>
              <a:rPr lang="en-GB" b="1">
                <a:solidFill>
                  <a:schemeClr val="bg2">
                    <a:lumMod val="25000"/>
                  </a:schemeClr>
                </a:solidFill>
              </a:rPr>
              <a:t>Belonging is recognition.</a:t>
            </a:r>
            <a:r>
              <a:rPr lang="en-GB">
                <a:solidFill>
                  <a:schemeClr val="bg2">
                    <a:lumMod val="25000"/>
                  </a:schemeClr>
                </a:solidFill>
              </a:rPr>
              <a:t> </a:t>
            </a:r>
          </a:p>
          <a:p>
            <a:pPr lvl="0" algn="l">
              <a:lnSpc>
                <a:spcPct val="100000"/>
              </a:lnSpc>
              <a:spcBef>
                <a:spcPts val="0"/>
              </a:spcBef>
            </a:pPr>
            <a:r>
              <a:rPr lang="en-GB">
                <a:solidFill>
                  <a:schemeClr val="bg2">
                    <a:lumMod val="25000"/>
                  </a:schemeClr>
                </a:solidFill>
              </a:rPr>
              <a:t>It’s being known for who you are and having that matter to others.</a:t>
            </a:r>
          </a:p>
          <a:p>
            <a:pPr algn="l">
              <a:lnSpc>
                <a:spcPct val="150000"/>
              </a:lnSpc>
              <a:spcBef>
                <a:spcPts val="1800"/>
              </a:spcBef>
            </a:pPr>
            <a:r>
              <a:rPr lang="en-GB">
                <a:solidFill>
                  <a:schemeClr val="bg2">
                    <a:lumMod val="25000"/>
                  </a:schemeClr>
                </a:solidFill>
                <a:highlight>
                  <a:srgbClr val="FFFF00"/>
                </a:highlight>
              </a:rPr>
              <a:t>Belonging is not the same as fitting in. Fitting in asks you to change to </a:t>
            </a:r>
          </a:p>
          <a:p>
            <a:pPr algn="l">
              <a:lnSpc>
                <a:spcPct val="100000"/>
              </a:lnSpc>
              <a:spcBef>
                <a:spcPts val="0"/>
              </a:spcBef>
            </a:pPr>
            <a:r>
              <a:rPr lang="en-GB">
                <a:solidFill>
                  <a:schemeClr val="bg2">
                    <a:lumMod val="25000"/>
                  </a:schemeClr>
                </a:solidFill>
                <a:highlight>
                  <a:srgbClr val="FFFF00"/>
                </a:highlight>
              </a:rPr>
              <a:t>match the group. Belonging asks the group to change so you can be yourself.</a:t>
            </a:r>
          </a:p>
        </p:txBody>
      </p:sp>
      <p:pic>
        <p:nvPicPr>
          <p:cNvPr id="3" name="Picture 2" descr="A purple spiral on a black background&#10;&#10;AI-generated content may be incorrect.">
            <a:extLst>
              <a:ext uri="{FF2B5EF4-FFF2-40B4-BE49-F238E27FC236}">
                <a16:creationId xmlns:a16="http://schemas.microsoft.com/office/drawing/2014/main" id="{EC0BB4C6-0E3B-C5E7-87F4-23099395BEE9}"/>
              </a:ext>
            </a:extLst>
          </p:cNvPr>
          <p:cNvPicPr>
            <a:picLocks noChangeAspect="1"/>
          </p:cNvPicPr>
          <p:nvPr/>
        </p:nvPicPr>
        <p:blipFill>
          <a:blip r:embed="rId4"/>
          <a:stretch>
            <a:fillRect/>
          </a:stretch>
        </p:blipFill>
        <p:spPr>
          <a:xfrm>
            <a:off x="10581303" y="5608386"/>
            <a:ext cx="1068030" cy="865104"/>
          </a:xfrm>
          <a:prstGeom prst="rect">
            <a:avLst/>
          </a:prstGeom>
        </p:spPr>
      </p:pic>
      <p:pic>
        <p:nvPicPr>
          <p:cNvPr id="11" name="Picture 10">
            <a:extLst>
              <a:ext uri="{FF2B5EF4-FFF2-40B4-BE49-F238E27FC236}">
                <a16:creationId xmlns:a16="http://schemas.microsoft.com/office/drawing/2014/main" id="{3D328B69-0A14-95B3-3047-E4F5961E9B28}"/>
              </a:ext>
            </a:extLst>
          </p:cNvPr>
          <p:cNvPicPr>
            <a:picLocks noChangeAspect="1"/>
          </p:cNvPicPr>
          <p:nvPr/>
        </p:nvPicPr>
        <p:blipFill>
          <a:blip r:embed="rId5"/>
          <a:srcRect r="37751"/>
          <a:stretch>
            <a:fillRect/>
          </a:stretch>
        </p:blipFill>
        <p:spPr>
          <a:xfrm>
            <a:off x="11601983" y="1823680"/>
            <a:ext cx="590017" cy="1237974"/>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5D01CB8D-DE2A-161A-89D3-C4D6457D7DB3}"/>
              </a:ext>
            </a:extLst>
          </p:cNvPr>
          <p:cNvPicPr>
            <a:picLocks noChangeAspect="1"/>
          </p:cNvPicPr>
          <p:nvPr/>
        </p:nvPicPr>
        <p:blipFill>
          <a:blip r:embed="rId6"/>
          <a:stretch>
            <a:fillRect/>
          </a:stretch>
        </p:blipFill>
        <p:spPr>
          <a:xfrm>
            <a:off x="10456985" y="158262"/>
            <a:ext cx="1524000" cy="1524000"/>
          </a:xfrm>
          <a:prstGeom prst="rect">
            <a:avLst/>
          </a:prstGeom>
        </p:spPr>
      </p:pic>
    </p:spTree>
    <p:extLst>
      <p:ext uri="{BB962C8B-B14F-4D97-AF65-F5344CB8AC3E}">
        <p14:creationId xmlns:p14="http://schemas.microsoft.com/office/powerpoint/2010/main" val="2355240345"/>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A6E1E-4736-28AF-CDB7-612FE6C826CE}"/>
            </a:ext>
          </a:extLst>
        </p:cNvPr>
        <p:cNvGrpSpPr/>
        <p:nvPr/>
      </p:nvGrpSpPr>
      <p:grpSpPr>
        <a:xfrm>
          <a:off x="0" y="0"/>
          <a:ext cx="0" cy="0"/>
          <a:chOff x="0" y="0"/>
          <a:chExt cx="0" cy="0"/>
        </a:xfrm>
      </p:grpSpPr>
      <p:pic>
        <p:nvPicPr>
          <p:cNvPr id="16" name="Picture 15" descr="A yellow circle with black background&#10;&#10;AI-generated content may be incorrect.">
            <a:extLst>
              <a:ext uri="{FF2B5EF4-FFF2-40B4-BE49-F238E27FC236}">
                <a16:creationId xmlns:a16="http://schemas.microsoft.com/office/drawing/2014/main" id="{756BDB8A-7885-0E5C-D09C-7191DC642D69}"/>
              </a:ext>
            </a:extLst>
          </p:cNvPr>
          <p:cNvPicPr>
            <a:picLocks noChangeAspect="1"/>
          </p:cNvPicPr>
          <p:nvPr/>
        </p:nvPicPr>
        <p:blipFill>
          <a:blip r:embed="rId3"/>
          <a:srcRect r="36569" b="21157"/>
          <a:stretch>
            <a:fillRect/>
          </a:stretch>
        </p:blipFill>
        <p:spPr>
          <a:xfrm>
            <a:off x="8800562" y="2822737"/>
            <a:ext cx="3391438" cy="4035263"/>
          </a:xfrm>
          <a:prstGeom prst="rect">
            <a:avLst/>
          </a:prstGeom>
        </p:spPr>
      </p:pic>
      <p:pic>
        <p:nvPicPr>
          <p:cNvPr id="10" name="Picture 9" descr="A black and orange background&#10;&#10;AI-generated content may be incorrect.">
            <a:extLst>
              <a:ext uri="{FF2B5EF4-FFF2-40B4-BE49-F238E27FC236}">
                <a16:creationId xmlns:a16="http://schemas.microsoft.com/office/drawing/2014/main" id="{DBE26405-C2BA-B97D-2706-7F0667297C79}"/>
              </a:ext>
            </a:extLst>
          </p:cNvPr>
          <p:cNvPicPr>
            <a:picLocks noChangeAspect="1"/>
          </p:cNvPicPr>
          <p:nvPr/>
        </p:nvPicPr>
        <p:blipFill>
          <a:blip r:embed="rId4"/>
          <a:srcRect t="19005" r="18584"/>
          <a:stretch>
            <a:fillRect/>
          </a:stretch>
        </p:blipFill>
        <p:spPr>
          <a:xfrm flipH="1">
            <a:off x="-1" y="0"/>
            <a:ext cx="12191997" cy="2219152"/>
          </a:xfrm>
          <a:prstGeom prst="rect">
            <a:avLst/>
          </a:prstGeom>
        </p:spPr>
      </p:pic>
      <p:grpSp>
        <p:nvGrpSpPr>
          <p:cNvPr id="3" name="Group 2">
            <a:extLst>
              <a:ext uri="{FF2B5EF4-FFF2-40B4-BE49-F238E27FC236}">
                <a16:creationId xmlns:a16="http://schemas.microsoft.com/office/drawing/2014/main" id="{CAC8B663-B67B-FA65-A42E-F74922BFB49D}"/>
              </a:ext>
            </a:extLst>
          </p:cNvPr>
          <p:cNvGrpSpPr/>
          <p:nvPr/>
        </p:nvGrpSpPr>
        <p:grpSpPr>
          <a:xfrm>
            <a:off x="534289" y="1828715"/>
            <a:ext cx="7889230" cy="4022201"/>
            <a:chOff x="534289" y="1828715"/>
            <a:chExt cx="7889230" cy="4022201"/>
          </a:xfrm>
        </p:grpSpPr>
        <p:sp>
          <p:nvSpPr>
            <p:cNvPr id="9" name="Rounded Rectangle 8">
              <a:extLst>
                <a:ext uri="{FF2B5EF4-FFF2-40B4-BE49-F238E27FC236}">
                  <a16:creationId xmlns:a16="http://schemas.microsoft.com/office/drawing/2014/main" id="{B6BD60CE-4F3C-81F6-871F-35B4195B38D5}"/>
                </a:ext>
              </a:extLst>
            </p:cNvPr>
            <p:cNvSpPr/>
            <p:nvPr/>
          </p:nvSpPr>
          <p:spPr>
            <a:xfrm>
              <a:off x="625243" y="3045216"/>
              <a:ext cx="7798276" cy="2441752"/>
            </a:xfrm>
            <a:prstGeom prst="roundRect">
              <a:avLst>
                <a:gd name="adj" fmla="val 6079"/>
              </a:avLst>
            </a:prstGeom>
            <a:solidFill>
              <a:srgbClr val="EEEDED"/>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ubtitle 2">
              <a:extLst>
                <a:ext uri="{FF2B5EF4-FFF2-40B4-BE49-F238E27FC236}">
                  <a16:creationId xmlns:a16="http://schemas.microsoft.com/office/drawing/2014/main" id="{B404D8F1-60A3-18E4-2226-3826CA378761}"/>
                </a:ext>
              </a:extLst>
            </p:cNvPr>
            <p:cNvSpPr txBox="1">
              <a:spLocks/>
            </p:cNvSpPr>
            <p:nvPr/>
          </p:nvSpPr>
          <p:spPr>
            <a:xfrm>
              <a:off x="534289" y="1828715"/>
              <a:ext cx="7717613" cy="4022201"/>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3500" b="1">
                  <a:solidFill>
                    <a:srgbClr val="FF521B"/>
                  </a:solidFill>
                  <a:latin typeface="Calibri"/>
                  <a:ea typeface="Calibri"/>
                  <a:cs typeface="Calibri"/>
                </a:rPr>
                <a:t>STORY </a:t>
              </a:r>
            </a:p>
            <a:p>
              <a:pPr algn="l">
                <a:lnSpc>
                  <a:spcPct val="100000"/>
                </a:lnSpc>
                <a:spcBef>
                  <a:spcPts val="0"/>
                </a:spcBef>
              </a:pPr>
              <a:endParaRPr lang="en-GB" sz="2000">
                <a:latin typeface="Calibri" panose="020F0502020204030204" pitchFamily="34" charset="0"/>
                <a:cs typeface="Calibri" panose="020F0502020204030204" pitchFamily="34" charset="0"/>
              </a:endParaRPr>
            </a:p>
            <a:p>
              <a:pPr marL="241200" lvl="1" algn="l">
                <a:lnSpc>
                  <a:spcPct val="100000"/>
                </a:lnSpc>
                <a:spcBef>
                  <a:spcPts val="1200"/>
                </a:spcBef>
              </a:pPr>
              <a:endParaRPr lang="en-GB">
                <a:solidFill>
                  <a:schemeClr val="bg2">
                    <a:lumMod val="25000"/>
                  </a:schemeClr>
                </a:solidFill>
              </a:endParaRPr>
            </a:p>
            <a:p>
              <a:pPr marL="240665" lvl="1" algn="l">
                <a:lnSpc>
                  <a:spcPct val="100000"/>
                </a:lnSpc>
                <a:spcBef>
                  <a:spcPts val="1200"/>
                </a:spcBef>
              </a:pPr>
              <a:r>
                <a:rPr lang="en-GB">
                  <a:solidFill>
                    <a:schemeClr val="bg2">
                      <a:lumMod val="25000"/>
                    </a:schemeClr>
                  </a:solidFill>
                </a:rPr>
                <a:t>Imagine arriving here on your first day. You know no one. You stand in the hall holding your timetable and watch groups talking, laughing, moving like a tide you can’t join. For hours you walk between classes feeling invisible. Then someone asks, “Are you okay?” They show you where to go, introduce you to a friend, and later you sit with them at lunch. The feeling that follows is immediate and powerful. That single small action turns a day of fear into a day of possibility.</a:t>
              </a:r>
              <a:endParaRPr lang="en-GB">
                <a:solidFill>
                  <a:schemeClr val="bg2">
                    <a:lumMod val="25000"/>
                  </a:schemeClr>
                </a:solidFill>
                <a:ea typeface="Calibri"/>
                <a:cs typeface="Calibri"/>
              </a:endParaRPr>
            </a:p>
            <a:p>
              <a:pPr algn="l">
                <a:lnSpc>
                  <a:spcPct val="100000"/>
                </a:lnSpc>
              </a:pPr>
              <a:endParaRPr lang="en-GB" b="1">
                <a:solidFill>
                  <a:schemeClr val="bg2">
                    <a:lumMod val="25000"/>
                  </a:schemeClr>
                </a:solidFill>
                <a:latin typeface="Rubrik SemiBold" panose="02000503000000020004" pitchFamily="2" charset="77"/>
              </a:endParaRPr>
            </a:p>
          </p:txBody>
        </p:sp>
      </p:grpSp>
      <p:pic>
        <p:nvPicPr>
          <p:cNvPr id="11" name="Picture 10">
            <a:extLst>
              <a:ext uri="{FF2B5EF4-FFF2-40B4-BE49-F238E27FC236}">
                <a16:creationId xmlns:a16="http://schemas.microsoft.com/office/drawing/2014/main" id="{6F3D430A-7493-AF0C-EC40-77340E425D19}"/>
              </a:ext>
            </a:extLst>
          </p:cNvPr>
          <p:cNvPicPr>
            <a:picLocks noChangeAspect="1"/>
          </p:cNvPicPr>
          <p:nvPr/>
        </p:nvPicPr>
        <p:blipFill>
          <a:blip r:embed="rId5"/>
          <a:stretch>
            <a:fillRect/>
          </a:stretch>
        </p:blipFill>
        <p:spPr>
          <a:xfrm>
            <a:off x="1098180" y="390105"/>
            <a:ext cx="777070" cy="1014949"/>
          </a:xfrm>
          <a:prstGeom prst="rect">
            <a:avLst/>
          </a:prstGeom>
        </p:spPr>
      </p:pic>
      <p:pic>
        <p:nvPicPr>
          <p:cNvPr id="8" name="Picture 7" descr="A yellow lines on a black background&#10;&#10;AI-generated content may be incorrect.">
            <a:extLst>
              <a:ext uri="{FF2B5EF4-FFF2-40B4-BE49-F238E27FC236}">
                <a16:creationId xmlns:a16="http://schemas.microsoft.com/office/drawing/2014/main" id="{3C66C5A4-F124-990F-C193-AD6632299319}"/>
              </a:ext>
            </a:extLst>
          </p:cNvPr>
          <p:cNvPicPr>
            <a:picLocks noChangeAspect="1"/>
          </p:cNvPicPr>
          <p:nvPr/>
        </p:nvPicPr>
        <p:blipFill>
          <a:blip r:embed="rId6"/>
          <a:stretch>
            <a:fillRect/>
          </a:stretch>
        </p:blipFill>
        <p:spPr>
          <a:xfrm rot="16462305">
            <a:off x="8465337" y="2324148"/>
            <a:ext cx="885825" cy="914400"/>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88985318-DDE7-B791-9379-2FD312A46EE8}"/>
              </a:ext>
            </a:extLst>
          </p:cNvPr>
          <p:cNvPicPr>
            <a:picLocks noChangeAspect="1"/>
          </p:cNvPicPr>
          <p:nvPr/>
        </p:nvPicPr>
        <p:blipFill>
          <a:blip r:embed="rId7"/>
          <a:stretch>
            <a:fillRect/>
          </a:stretch>
        </p:blipFill>
        <p:spPr>
          <a:xfrm>
            <a:off x="10456985" y="158262"/>
            <a:ext cx="1524000" cy="1524000"/>
          </a:xfrm>
          <a:prstGeom prst="rect">
            <a:avLst/>
          </a:prstGeom>
        </p:spPr>
      </p:pic>
      <p:pic>
        <p:nvPicPr>
          <p:cNvPr id="19" name="Picture 18" descr="Two women standing together smiling&#10;&#10;AI-generated content may be incorrect.">
            <a:extLst>
              <a:ext uri="{FF2B5EF4-FFF2-40B4-BE49-F238E27FC236}">
                <a16:creationId xmlns:a16="http://schemas.microsoft.com/office/drawing/2014/main" id="{9D387ACF-30B9-7F7D-B2AC-798D554F5750}"/>
              </a:ext>
            </a:extLst>
          </p:cNvPr>
          <p:cNvPicPr>
            <a:picLocks noChangeAspect="1"/>
          </p:cNvPicPr>
          <p:nvPr/>
        </p:nvPicPr>
        <p:blipFill>
          <a:blip r:embed="rId8"/>
          <a:srcRect r="20785"/>
          <a:stretch>
            <a:fillRect/>
          </a:stretch>
        </p:blipFill>
        <p:spPr>
          <a:xfrm>
            <a:off x="9097505" y="2573820"/>
            <a:ext cx="3094495" cy="4284179"/>
          </a:xfrm>
          <a:prstGeom prst="rect">
            <a:avLst/>
          </a:prstGeom>
        </p:spPr>
      </p:pic>
    </p:spTree>
    <p:extLst>
      <p:ext uri="{BB962C8B-B14F-4D97-AF65-F5344CB8AC3E}">
        <p14:creationId xmlns:p14="http://schemas.microsoft.com/office/powerpoint/2010/main" val="107514432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AFCAF6-FE25-C828-7521-F2D69784F69E}"/>
            </a:ext>
          </a:extLst>
        </p:cNvPr>
        <p:cNvGrpSpPr/>
        <p:nvPr/>
      </p:nvGrpSpPr>
      <p:grpSpPr>
        <a:xfrm>
          <a:off x="0" y="0"/>
          <a:ext cx="0" cy="0"/>
          <a:chOff x="0" y="0"/>
          <a:chExt cx="0" cy="0"/>
        </a:xfrm>
      </p:grpSpPr>
      <p:pic>
        <p:nvPicPr>
          <p:cNvPr id="5" name="Picture 4" descr="A black and green rectangle&#10;&#10;AI-generated content may be incorrect.">
            <a:extLst>
              <a:ext uri="{FF2B5EF4-FFF2-40B4-BE49-F238E27FC236}">
                <a16:creationId xmlns:a16="http://schemas.microsoft.com/office/drawing/2014/main" id="{FFA20BB4-8AC5-9ECF-2FD5-302060D0A23A}"/>
              </a:ext>
            </a:extLst>
          </p:cNvPr>
          <p:cNvPicPr>
            <a:picLocks noChangeAspect="1"/>
          </p:cNvPicPr>
          <p:nvPr/>
        </p:nvPicPr>
        <p:blipFill>
          <a:blip r:embed="rId2"/>
          <a:srcRect l="8076"/>
          <a:stretch>
            <a:fillRect/>
          </a:stretch>
        </p:blipFill>
        <p:spPr>
          <a:xfrm>
            <a:off x="0" y="0"/>
            <a:ext cx="12202510" cy="2060028"/>
          </a:xfrm>
          <a:prstGeom prst="rect">
            <a:avLst/>
          </a:prstGeom>
        </p:spPr>
      </p:pic>
      <p:sp>
        <p:nvSpPr>
          <p:cNvPr id="17" name="Subtitle 2">
            <a:extLst>
              <a:ext uri="{FF2B5EF4-FFF2-40B4-BE49-F238E27FC236}">
                <a16:creationId xmlns:a16="http://schemas.microsoft.com/office/drawing/2014/main" id="{3680A9EA-0DBC-98AE-EE28-5ED7692A047C}"/>
              </a:ext>
            </a:extLst>
          </p:cNvPr>
          <p:cNvSpPr txBox="1">
            <a:spLocks/>
          </p:cNvSpPr>
          <p:nvPr/>
        </p:nvSpPr>
        <p:spPr>
          <a:xfrm>
            <a:off x="524239" y="1697570"/>
            <a:ext cx="7209416" cy="4714381"/>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900" b="1">
                <a:solidFill>
                  <a:srgbClr val="FF521B"/>
                </a:solidFill>
              </a:rPr>
              <a:t>WHY BELONGING MATTERS </a:t>
            </a:r>
            <a:endParaRPr lang="en-GB" sz="3900">
              <a:solidFill>
                <a:schemeClr val="bg2">
                  <a:lumMod val="25000"/>
                </a:schemeClr>
              </a:solidFill>
            </a:endParaRPr>
          </a:p>
          <a:p>
            <a:pPr marL="342900" lvl="0" indent="-342900" algn="l">
              <a:spcBef>
                <a:spcPts val="1600"/>
              </a:spcBef>
              <a:buFont typeface="Arial" panose="020B0604020202020204" pitchFamily="34" charset="0"/>
              <a:buChar char="•"/>
            </a:pPr>
            <a:r>
              <a:rPr lang="en-GB">
                <a:solidFill>
                  <a:schemeClr val="bg2">
                    <a:lumMod val="25000"/>
                  </a:schemeClr>
                </a:solidFill>
              </a:rPr>
              <a:t>Adolescence is when identity is being built. Belonging gives people permission to try new things and fail without being crushed.</a:t>
            </a:r>
          </a:p>
          <a:p>
            <a:pPr marL="342900" lvl="0" indent="-342900" algn="l">
              <a:spcBef>
                <a:spcPts val="1600"/>
              </a:spcBef>
              <a:buFont typeface="Arial" panose="020B0604020202020204" pitchFamily="34" charset="0"/>
              <a:buChar char="•"/>
            </a:pPr>
            <a:r>
              <a:rPr lang="en-GB">
                <a:solidFill>
                  <a:schemeClr val="bg2">
                    <a:lumMod val="25000"/>
                  </a:schemeClr>
                </a:solidFill>
              </a:rPr>
              <a:t>Young people who feel they belong are more likely to engage in learning, take healthy risks, and reach out for help when they need it.</a:t>
            </a:r>
          </a:p>
          <a:p>
            <a:pPr marL="342900" lvl="0" indent="-342900" algn="l">
              <a:spcBef>
                <a:spcPts val="1600"/>
              </a:spcBef>
              <a:buFont typeface="Arial" panose="020B0604020202020204" pitchFamily="34" charset="0"/>
              <a:buChar char="•"/>
            </a:pPr>
            <a:r>
              <a:rPr lang="en-GB">
                <a:solidFill>
                  <a:schemeClr val="bg2">
                    <a:lumMod val="25000"/>
                  </a:schemeClr>
                </a:solidFill>
              </a:rPr>
              <a:t>Exclusion creates loneliness, anxiety, and can push people toward harmful behaviours and ideologies simply to stop feeling alone.</a:t>
            </a:r>
          </a:p>
          <a:p>
            <a:pPr algn="l">
              <a:lnSpc>
                <a:spcPct val="100000"/>
              </a:lnSpc>
            </a:pPr>
            <a:endParaRPr lang="en-GB" b="1">
              <a:solidFill>
                <a:schemeClr val="bg2">
                  <a:lumMod val="25000"/>
                </a:schemeClr>
              </a:solidFill>
              <a:latin typeface="Rubrik SemiBold" panose="02000503000000020004" pitchFamily="2" charset="77"/>
            </a:endParaRPr>
          </a:p>
        </p:txBody>
      </p:sp>
      <p:pic>
        <p:nvPicPr>
          <p:cNvPr id="4" name="Picture 3" descr="A white circle with colorful text&#10;&#10;AI-generated content may be incorrect.">
            <a:extLst>
              <a:ext uri="{FF2B5EF4-FFF2-40B4-BE49-F238E27FC236}">
                <a16:creationId xmlns:a16="http://schemas.microsoft.com/office/drawing/2014/main" id="{1DACAF6C-12C2-E86D-8F82-109956FBD65E}"/>
              </a:ext>
            </a:extLst>
          </p:cNvPr>
          <p:cNvPicPr>
            <a:picLocks noChangeAspect="1"/>
          </p:cNvPicPr>
          <p:nvPr/>
        </p:nvPicPr>
        <p:blipFill>
          <a:blip r:embed="rId3"/>
          <a:stretch>
            <a:fillRect/>
          </a:stretch>
        </p:blipFill>
        <p:spPr>
          <a:xfrm>
            <a:off x="10456985" y="158262"/>
            <a:ext cx="1524000" cy="1524000"/>
          </a:xfrm>
          <a:prstGeom prst="rect">
            <a:avLst/>
          </a:prstGeom>
        </p:spPr>
      </p:pic>
      <p:pic>
        <p:nvPicPr>
          <p:cNvPr id="7" name="Picture 6" descr="A green circle with black background&#10;&#10;AI-generated content may be incorrect.">
            <a:extLst>
              <a:ext uri="{FF2B5EF4-FFF2-40B4-BE49-F238E27FC236}">
                <a16:creationId xmlns:a16="http://schemas.microsoft.com/office/drawing/2014/main" id="{42BFC5CC-7B75-34C4-9DDB-3AA2229BD6AB}"/>
              </a:ext>
            </a:extLst>
          </p:cNvPr>
          <p:cNvPicPr>
            <a:picLocks noChangeAspect="1"/>
          </p:cNvPicPr>
          <p:nvPr/>
        </p:nvPicPr>
        <p:blipFill>
          <a:blip r:embed="rId4"/>
          <a:srcRect r="26652" b="19340"/>
          <a:stretch>
            <a:fillRect/>
          </a:stretch>
        </p:blipFill>
        <p:spPr>
          <a:xfrm>
            <a:off x="8400081" y="2634712"/>
            <a:ext cx="3791919" cy="4223288"/>
          </a:xfrm>
          <a:prstGeom prst="rect">
            <a:avLst/>
          </a:prstGeom>
        </p:spPr>
      </p:pic>
      <p:pic>
        <p:nvPicPr>
          <p:cNvPr id="11" name="Picture 10" descr="A child holding a pen&#10;&#10;AI-generated content may be incorrect.">
            <a:extLst>
              <a:ext uri="{FF2B5EF4-FFF2-40B4-BE49-F238E27FC236}">
                <a16:creationId xmlns:a16="http://schemas.microsoft.com/office/drawing/2014/main" id="{5F3CF624-4A02-0C71-F7FA-10218981C63F}"/>
              </a:ext>
            </a:extLst>
          </p:cNvPr>
          <p:cNvPicPr>
            <a:picLocks noChangeAspect="1"/>
          </p:cNvPicPr>
          <p:nvPr/>
        </p:nvPicPr>
        <p:blipFill>
          <a:blip r:embed="rId5"/>
          <a:srcRect l="13718"/>
          <a:stretch>
            <a:fillRect/>
          </a:stretch>
        </p:blipFill>
        <p:spPr>
          <a:xfrm flipH="1">
            <a:off x="7749152" y="2389538"/>
            <a:ext cx="4442847" cy="4468462"/>
          </a:xfrm>
          <a:prstGeom prst="rect">
            <a:avLst/>
          </a:prstGeom>
        </p:spPr>
      </p:pic>
      <p:pic>
        <p:nvPicPr>
          <p:cNvPr id="2" name="Picture 1" descr="A blue spiral on a black background&#10;&#10;AI-generated content may be incorrect.">
            <a:extLst>
              <a:ext uri="{FF2B5EF4-FFF2-40B4-BE49-F238E27FC236}">
                <a16:creationId xmlns:a16="http://schemas.microsoft.com/office/drawing/2014/main" id="{6CB0CDAE-7AEB-6522-3113-130FD05D65E6}"/>
              </a:ext>
            </a:extLst>
          </p:cNvPr>
          <p:cNvPicPr>
            <a:picLocks noChangeAspect="1"/>
          </p:cNvPicPr>
          <p:nvPr/>
        </p:nvPicPr>
        <p:blipFill>
          <a:blip r:embed="rId6"/>
          <a:stretch>
            <a:fillRect/>
          </a:stretch>
        </p:blipFill>
        <p:spPr>
          <a:xfrm>
            <a:off x="9267333" y="1012506"/>
            <a:ext cx="914400" cy="1066800"/>
          </a:xfrm>
          <a:prstGeom prst="rect">
            <a:avLst/>
          </a:prstGeom>
        </p:spPr>
      </p:pic>
    </p:spTree>
    <p:extLst>
      <p:ext uri="{BB962C8B-B14F-4D97-AF65-F5344CB8AC3E}">
        <p14:creationId xmlns:p14="http://schemas.microsoft.com/office/powerpoint/2010/main" val="151415051"/>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E29B2B-4EEC-439F-00B5-3D62FEF186F7}"/>
            </a:ext>
          </a:extLst>
        </p:cNvPr>
        <p:cNvGrpSpPr/>
        <p:nvPr/>
      </p:nvGrpSpPr>
      <p:grpSpPr>
        <a:xfrm>
          <a:off x="0" y="0"/>
          <a:ext cx="0" cy="0"/>
          <a:chOff x="0" y="0"/>
          <a:chExt cx="0" cy="0"/>
        </a:xfrm>
      </p:grpSpPr>
      <p:pic>
        <p:nvPicPr>
          <p:cNvPr id="8" name="Picture 7" descr="A black and blue background&#10;&#10;AI-generated content may be incorrect.">
            <a:extLst>
              <a:ext uri="{FF2B5EF4-FFF2-40B4-BE49-F238E27FC236}">
                <a16:creationId xmlns:a16="http://schemas.microsoft.com/office/drawing/2014/main" id="{D44E74F4-DFC7-3CAC-A80E-E7D07A5F9C5B}"/>
              </a:ext>
            </a:extLst>
          </p:cNvPr>
          <p:cNvPicPr>
            <a:picLocks noChangeAspect="1"/>
          </p:cNvPicPr>
          <p:nvPr/>
        </p:nvPicPr>
        <p:blipFill>
          <a:blip r:embed="rId3"/>
          <a:srcRect r="25550"/>
          <a:stretch>
            <a:fillRect/>
          </a:stretch>
        </p:blipFill>
        <p:spPr>
          <a:xfrm>
            <a:off x="-1" y="0"/>
            <a:ext cx="12192001" cy="4107465"/>
          </a:xfrm>
          <a:prstGeom prst="rect">
            <a:avLst/>
          </a:prstGeom>
        </p:spPr>
      </p:pic>
      <p:sp>
        <p:nvSpPr>
          <p:cNvPr id="17" name="Subtitle 2">
            <a:extLst>
              <a:ext uri="{FF2B5EF4-FFF2-40B4-BE49-F238E27FC236}">
                <a16:creationId xmlns:a16="http://schemas.microsoft.com/office/drawing/2014/main" id="{C678F834-FBB3-35AC-62AC-DD89F10EBADC}"/>
              </a:ext>
            </a:extLst>
          </p:cNvPr>
          <p:cNvSpPr txBox="1">
            <a:spLocks/>
          </p:cNvSpPr>
          <p:nvPr/>
        </p:nvSpPr>
        <p:spPr>
          <a:xfrm>
            <a:off x="556099" y="636090"/>
            <a:ext cx="11284606" cy="6082425"/>
          </a:xfrm>
          <a:prstGeom prst="rect">
            <a:avLst/>
          </a:prstGeom>
          <a:noFill/>
        </p:spPr>
        <p:txBody>
          <a:bodyPr vert="horz" lIns="91440" tIns="45720" rIns="91440" bIns="45720" rtlCol="0" anchor="t">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spcBef>
                <a:spcPts val="0"/>
              </a:spcBef>
            </a:pPr>
            <a:r>
              <a:rPr lang="en-GB" sz="5100" b="1">
                <a:solidFill>
                  <a:srgbClr val="FF521B"/>
                </a:solidFill>
              </a:rPr>
              <a:t>WE WILL ALL HAVE HAD TIMES WHEN WE </a:t>
            </a:r>
            <a:endParaRPr lang="en-GB" sz="5100" b="1">
              <a:solidFill>
                <a:srgbClr val="FF521B"/>
              </a:solidFill>
              <a:ea typeface="Calibri"/>
              <a:cs typeface="Calibri"/>
            </a:endParaRPr>
          </a:p>
          <a:p>
            <a:pPr algn="l">
              <a:lnSpc>
                <a:spcPct val="120000"/>
              </a:lnSpc>
              <a:spcBef>
                <a:spcPts val="0"/>
              </a:spcBef>
            </a:pPr>
            <a:r>
              <a:rPr lang="en-GB" sz="5100" b="1">
                <a:solidFill>
                  <a:srgbClr val="FF521B"/>
                </a:solidFill>
              </a:rPr>
              <a:t>FELT WE BELONGED AND TIMES WHEN WE DIDN’T.</a:t>
            </a:r>
            <a:endParaRPr lang="en-GB" sz="5100" b="1">
              <a:ea typeface="Calibri"/>
              <a:cs typeface="Calibri"/>
            </a:endParaRPr>
          </a:p>
          <a:p>
            <a:pPr algn="l">
              <a:spcBef>
                <a:spcPts val="1600"/>
              </a:spcBef>
            </a:pPr>
            <a:r>
              <a:rPr lang="en-GB" sz="4500" b="1" u="sng">
                <a:solidFill>
                  <a:srgbClr val="FF521B"/>
                </a:solidFill>
              </a:rPr>
              <a:t>How can we help ourselves to feel we belong?</a:t>
            </a:r>
            <a:endParaRPr lang="en-GB" sz="4500" u="sng">
              <a:solidFill>
                <a:srgbClr val="FF521B"/>
              </a:solidFill>
            </a:endParaRPr>
          </a:p>
          <a:p>
            <a:pPr algn="l">
              <a:lnSpc>
                <a:spcPct val="120000"/>
              </a:lnSpc>
            </a:pPr>
            <a:r>
              <a:rPr lang="en-GB" sz="3400" b="1">
                <a:solidFill>
                  <a:schemeClr val="bg2">
                    <a:lumMod val="25000"/>
                  </a:schemeClr>
                </a:solidFill>
              </a:rPr>
              <a:t>Top tips from other young people </a:t>
            </a:r>
            <a:endParaRPr lang="en-GB" sz="3400">
              <a:solidFill>
                <a:schemeClr val="bg2">
                  <a:lumMod val="25000"/>
                </a:schemeClr>
              </a:solidFill>
            </a:endParaRPr>
          </a:p>
          <a:p>
            <a:pPr marL="162560" lvl="0" indent="-342900" algn="l">
              <a:lnSpc>
                <a:spcPct val="120000"/>
              </a:lnSpc>
              <a:buFont typeface="Arial" panose="020B0604020202020204" pitchFamily="34" charset="0"/>
              <a:buChar char="•"/>
            </a:pPr>
            <a:r>
              <a:rPr lang="en-GB" sz="3400">
                <a:solidFill>
                  <a:schemeClr val="bg2">
                    <a:lumMod val="25000"/>
                  </a:schemeClr>
                </a:solidFill>
              </a:rPr>
              <a:t>‘Finding a place where you feel valued and welcome or people that make you feel this way’</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US" sz="3400">
                <a:solidFill>
                  <a:schemeClr val="bg2">
                    <a:lumMod val="25000"/>
                  </a:schemeClr>
                </a:solidFill>
              </a:rPr>
              <a:t>‘</a:t>
            </a:r>
            <a:r>
              <a:rPr lang="en-GB" sz="3400">
                <a:solidFill>
                  <a:schemeClr val="bg2">
                    <a:lumMod val="25000"/>
                  </a:schemeClr>
                </a:solidFill>
              </a:rPr>
              <a:t>By engaging in activities that you enjoy’</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GB" sz="3400">
                <a:solidFill>
                  <a:schemeClr val="bg2">
                    <a:lumMod val="25000"/>
                  </a:schemeClr>
                </a:solidFill>
              </a:rPr>
              <a:t>‘Try and make friends’</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GB" sz="3400">
                <a:solidFill>
                  <a:schemeClr val="bg2">
                    <a:lumMod val="25000"/>
                  </a:schemeClr>
                </a:solidFill>
              </a:rPr>
              <a:t>‘Have an adult to talk to when not happy’</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US" sz="3400">
                <a:solidFill>
                  <a:schemeClr val="bg2">
                    <a:lumMod val="25000"/>
                  </a:schemeClr>
                </a:solidFill>
              </a:rPr>
              <a:t>‘</a:t>
            </a:r>
            <a:r>
              <a:rPr lang="en-GB" sz="3400">
                <a:solidFill>
                  <a:schemeClr val="bg2">
                    <a:lumMod val="25000"/>
                  </a:schemeClr>
                </a:solidFill>
              </a:rPr>
              <a:t>Spending time with friends.’ </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US" sz="3400">
                <a:solidFill>
                  <a:schemeClr val="bg2">
                    <a:lumMod val="25000"/>
                  </a:schemeClr>
                </a:solidFill>
              </a:rPr>
              <a:t>‘</a:t>
            </a:r>
            <a:r>
              <a:rPr lang="en-GB" sz="3400">
                <a:solidFill>
                  <a:schemeClr val="bg2">
                    <a:lumMod val="25000"/>
                  </a:schemeClr>
                </a:solidFill>
              </a:rPr>
              <a:t>By being more kind to people and pushing yourself outside of your comfort zone to try new things and meet more people.’</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GB" sz="3400">
                <a:solidFill>
                  <a:schemeClr val="bg2">
                    <a:lumMod val="25000"/>
                  </a:schemeClr>
                </a:solidFill>
              </a:rPr>
              <a:t>‘By talking to people about feelings.’</a:t>
            </a:r>
            <a:r>
              <a:rPr lang="en-US" sz="3400">
                <a:solidFill>
                  <a:schemeClr val="bg2">
                    <a:lumMod val="25000"/>
                  </a:schemeClr>
                </a:solidFill>
              </a:rPr>
              <a:t> </a:t>
            </a:r>
            <a:endParaRPr lang="en-GB" sz="3400">
              <a:solidFill>
                <a:schemeClr val="bg2">
                  <a:lumMod val="25000"/>
                </a:schemeClr>
              </a:solidFill>
              <a:ea typeface="Calibri"/>
              <a:cs typeface="Calibri"/>
            </a:endParaRPr>
          </a:p>
          <a:p>
            <a:pPr marL="162560" lvl="0" indent="-342900" algn="l">
              <a:lnSpc>
                <a:spcPct val="120000"/>
              </a:lnSpc>
              <a:spcBef>
                <a:spcPts val="400"/>
              </a:spcBef>
              <a:buFont typeface="Arial" panose="020B0604020202020204" pitchFamily="34" charset="0"/>
              <a:buChar char="•"/>
            </a:pPr>
            <a:r>
              <a:rPr lang="en-US" sz="3400">
                <a:solidFill>
                  <a:schemeClr val="bg2">
                    <a:lumMod val="25000"/>
                  </a:schemeClr>
                </a:solidFill>
              </a:rPr>
              <a:t>‘</a:t>
            </a:r>
            <a:r>
              <a:rPr lang="en-GB" sz="3400">
                <a:solidFill>
                  <a:schemeClr val="bg2">
                    <a:lumMod val="25000"/>
                  </a:schemeClr>
                </a:solidFill>
              </a:rPr>
              <a:t>Being around people you enjoy being with’ </a:t>
            </a:r>
            <a:r>
              <a:rPr lang="en-US" sz="2900">
                <a:solidFill>
                  <a:schemeClr val="bg2">
                    <a:lumMod val="25000"/>
                  </a:schemeClr>
                </a:solidFill>
              </a:rPr>
              <a:t> </a:t>
            </a:r>
            <a:endParaRPr lang="en-GB" sz="2900">
              <a:solidFill>
                <a:schemeClr val="bg2">
                  <a:lumMod val="25000"/>
                </a:schemeClr>
              </a:solidFill>
              <a:ea typeface="Calibri"/>
              <a:cs typeface="Calibri"/>
            </a:endParaRPr>
          </a:p>
          <a:p>
            <a:pPr algn="l"/>
            <a:endParaRPr lang="en-GB">
              <a:solidFill>
                <a:schemeClr val="bg2">
                  <a:lumMod val="25000"/>
                </a:schemeClr>
              </a:solidFill>
            </a:endParaRPr>
          </a:p>
          <a:p>
            <a:pPr algn="l">
              <a:lnSpc>
                <a:spcPct val="100000"/>
              </a:lnSpc>
            </a:pPr>
            <a:endParaRPr lang="en-GB" b="1">
              <a:solidFill>
                <a:schemeClr val="bg2">
                  <a:lumMod val="25000"/>
                </a:schemeClr>
              </a:solidFill>
              <a:latin typeface="Rubrik SemiBold" panose="02000503000000020004" pitchFamily="2" charset="77"/>
            </a:endParaRPr>
          </a:p>
        </p:txBody>
      </p:sp>
      <p:pic>
        <p:nvPicPr>
          <p:cNvPr id="2" name="Picture 1" descr="A white circle with colorful text&#10;&#10;AI-generated content may be incorrect.">
            <a:extLst>
              <a:ext uri="{FF2B5EF4-FFF2-40B4-BE49-F238E27FC236}">
                <a16:creationId xmlns:a16="http://schemas.microsoft.com/office/drawing/2014/main" id="{CE5DF3EE-EE53-828B-B0E2-9EB442DA2553}"/>
              </a:ext>
            </a:extLst>
          </p:cNvPr>
          <p:cNvPicPr>
            <a:picLocks noChangeAspect="1"/>
          </p:cNvPicPr>
          <p:nvPr/>
        </p:nvPicPr>
        <p:blipFill>
          <a:blip r:embed="rId4"/>
          <a:stretch>
            <a:fillRect/>
          </a:stretch>
        </p:blipFill>
        <p:spPr>
          <a:xfrm>
            <a:off x="10456985" y="158262"/>
            <a:ext cx="1524000" cy="1524000"/>
          </a:xfrm>
          <a:prstGeom prst="rect">
            <a:avLst/>
          </a:prstGeom>
        </p:spPr>
      </p:pic>
      <p:pic>
        <p:nvPicPr>
          <p:cNvPr id="7" name="Picture 6">
            <a:extLst>
              <a:ext uri="{FF2B5EF4-FFF2-40B4-BE49-F238E27FC236}">
                <a16:creationId xmlns:a16="http://schemas.microsoft.com/office/drawing/2014/main" id="{987E7E24-7E1F-A811-9951-070B921EE723}"/>
              </a:ext>
            </a:extLst>
          </p:cNvPr>
          <p:cNvPicPr>
            <a:picLocks noChangeAspect="1"/>
          </p:cNvPicPr>
          <p:nvPr/>
        </p:nvPicPr>
        <p:blipFill>
          <a:blip r:embed="rId5"/>
          <a:stretch>
            <a:fillRect/>
          </a:stretch>
        </p:blipFill>
        <p:spPr>
          <a:xfrm>
            <a:off x="10361492" y="5429481"/>
            <a:ext cx="947824" cy="1237974"/>
          </a:xfrm>
          <a:prstGeom prst="rect">
            <a:avLst/>
          </a:prstGeom>
        </p:spPr>
      </p:pic>
    </p:spTree>
    <p:extLst>
      <p:ext uri="{BB962C8B-B14F-4D97-AF65-F5344CB8AC3E}">
        <p14:creationId xmlns:p14="http://schemas.microsoft.com/office/powerpoint/2010/main" val="173003106"/>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B981F-0537-66EC-06C1-5B882A2F2902}"/>
            </a:ext>
          </a:extLst>
        </p:cNvPr>
        <p:cNvGrpSpPr/>
        <p:nvPr/>
      </p:nvGrpSpPr>
      <p:grpSpPr>
        <a:xfrm>
          <a:off x="0" y="0"/>
          <a:ext cx="0" cy="0"/>
          <a:chOff x="0" y="0"/>
          <a:chExt cx="0" cy="0"/>
        </a:xfrm>
      </p:grpSpPr>
      <p:pic>
        <p:nvPicPr>
          <p:cNvPr id="8" name="Picture 7" descr="A black and purple background&#10;&#10;AI-generated content may be incorrect.">
            <a:extLst>
              <a:ext uri="{FF2B5EF4-FFF2-40B4-BE49-F238E27FC236}">
                <a16:creationId xmlns:a16="http://schemas.microsoft.com/office/drawing/2014/main" id="{C34EA8AF-C641-4426-E044-8E6C89CEF7EA}"/>
              </a:ext>
            </a:extLst>
          </p:cNvPr>
          <p:cNvPicPr>
            <a:picLocks noChangeAspect="1"/>
          </p:cNvPicPr>
          <p:nvPr/>
        </p:nvPicPr>
        <p:blipFill>
          <a:blip r:embed="rId2"/>
          <a:stretch>
            <a:fillRect/>
          </a:stretch>
        </p:blipFill>
        <p:spPr>
          <a:xfrm flipH="1">
            <a:off x="0" y="0"/>
            <a:ext cx="12192000" cy="2054087"/>
          </a:xfrm>
          <a:prstGeom prst="rect">
            <a:avLst/>
          </a:prstGeom>
        </p:spPr>
      </p:pic>
      <p:sp>
        <p:nvSpPr>
          <p:cNvPr id="17" name="Subtitle 2">
            <a:extLst>
              <a:ext uri="{FF2B5EF4-FFF2-40B4-BE49-F238E27FC236}">
                <a16:creationId xmlns:a16="http://schemas.microsoft.com/office/drawing/2014/main" id="{F2B74214-7A19-CE28-2AC6-575565C3EB77}"/>
              </a:ext>
            </a:extLst>
          </p:cNvPr>
          <p:cNvSpPr txBox="1">
            <a:spLocks/>
          </p:cNvSpPr>
          <p:nvPr/>
        </p:nvSpPr>
        <p:spPr>
          <a:xfrm>
            <a:off x="495992" y="1200895"/>
            <a:ext cx="8431031" cy="720895"/>
          </a:xfrm>
          <a:prstGeom prst="rect">
            <a:avLst/>
          </a:prstGeom>
          <a:noFill/>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lgn="l">
              <a:spcBef>
                <a:spcPts val="1200"/>
              </a:spcBef>
            </a:pPr>
            <a:r>
              <a:rPr lang="en-GB" sz="2800" b="1">
                <a:solidFill>
                  <a:srgbClr val="FF521B"/>
                </a:solidFill>
              </a:rPr>
              <a:t>A FEW IDEAS FROM PLACE2BE: </a:t>
            </a:r>
            <a:endParaRPr lang="en-GB" sz="2800">
              <a:solidFill>
                <a:schemeClr val="bg2">
                  <a:lumMod val="25000"/>
                </a:schemeClr>
              </a:solidFill>
              <a:latin typeface="Calibri" panose="020F0502020204030204" pitchFamily="34" charset="0"/>
              <a:cs typeface="Calibri" panose="020F0502020204030204" pitchFamily="34" charset="0"/>
            </a:endParaRPr>
          </a:p>
          <a:p>
            <a:pPr algn="l">
              <a:lnSpc>
                <a:spcPct val="100000"/>
              </a:lnSpc>
            </a:pPr>
            <a:endParaRPr lang="en-GB" b="1">
              <a:solidFill>
                <a:schemeClr val="bg2">
                  <a:lumMod val="25000"/>
                </a:schemeClr>
              </a:solidFill>
              <a:latin typeface="Rubrik SemiBold" panose="02000503000000020004" pitchFamily="2" charset="77"/>
            </a:endParaRPr>
          </a:p>
        </p:txBody>
      </p:sp>
      <p:pic>
        <p:nvPicPr>
          <p:cNvPr id="3" name="Picture 2" descr="A purple spiral on a black background&#10;&#10;AI-generated content may be incorrect.">
            <a:extLst>
              <a:ext uri="{FF2B5EF4-FFF2-40B4-BE49-F238E27FC236}">
                <a16:creationId xmlns:a16="http://schemas.microsoft.com/office/drawing/2014/main" id="{632A4FDC-3343-9C2D-7B25-5B58D2AC1239}"/>
              </a:ext>
            </a:extLst>
          </p:cNvPr>
          <p:cNvPicPr>
            <a:picLocks noChangeAspect="1"/>
          </p:cNvPicPr>
          <p:nvPr/>
        </p:nvPicPr>
        <p:blipFill>
          <a:blip r:embed="rId3"/>
          <a:stretch>
            <a:fillRect/>
          </a:stretch>
        </p:blipFill>
        <p:spPr>
          <a:xfrm>
            <a:off x="8167222" y="663257"/>
            <a:ext cx="997378" cy="807876"/>
          </a:xfrm>
          <a:prstGeom prst="rect">
            <a:avLst/>
          </a:prstGeom>
        </p:spPr>
      </p:pic>
      <p:pic>
        <p:nvPicPr>
          <p:cNvPr id="2" name="Picture 1" descr="A white circle with colorful text&#10;&#10;AI-generated content may be incorrect.">
            <a:extLst>
              <a:ext uri="{FF2B5EF4-FFF2-40B4-BE49-F238E27FC236}">
                <a16:creationId xmlns:a16="http://schemas.microsoft.com/office/drawing/2014/main" id="{FEFBE1E7-D8FD-07A1-A0F2-0C67D3FC576A}"/>
              </a:ext>
            </a:extLst>
          </p:cNvPr>
          <p:cNvPicPr>
            <a:picLocks noChangeAspect="1"/>
          </p:cNvPicPr>
          <p:nvPr/>
        </p:nvPicPr>
        <p:blipFill>
          <a:blip r:embed="rId4"/>
          <a:stretch>
            <a:fillRect/>
          </a:stretch>
        </p:blipFill>
        <p:spPr>
          <a:xfrm>
            <a:off x="10456985" y="158262"/>
            <a:ext cx="1524000" cy="1524000"/>
          </a:xfrm>
          <a:prstGeom prst="rect">
            <a:avLst/>
          </a:prstGeom>
        </p:spPr>
      </p:pic>
      <p:grpSp>
        <p:nvGrpSpPr>
          <p:cNvPr id="44" name="Group 43">
            <a:extLst>
              <a:ext uri="{FF2B5EF4-FFF2-40B4-BE49-F238E27FC236}">
                <a16:creationId xmlns:a16="http://schemas.microsoft.com/office/drawing/2014/main" id="{F009BC89-E5C1-54FE-69B1-A2844A03E142}"/>
              </a:ext>
            </a:extLst>
          </p:cNvPr>
          <p:cNvGrpSpPr/>
          <p:nvPr/>
        </p:nvGrpSpPr>
        <p:grpSpPr>
          <a:xfrm>
            <a:off x="908875" y="1949608"/>
            <a:ext cx="10360556" cy="2874141"/>
            <a:chOff x="908875" y="1949608"/>
            <a:chExt cx="10360556" cy="2874141"/>
          </a:xfrm>
        </p:grpSpPr>
        <p:grpSp>
          <p:nvGrpSpPr>
            <p:cNvPr id="25" name="Group 24">
              <a:extLst>
                <a:ext uri="{FF2B5EF4-FFF2-40B4-BE49-F238E27FC236}">
                  <a16:creationId xmlns:a16="http://schemas.microsoft.com/office/drawing/2014/main" id="{ACF42C28-4DFB-FBDF-2B51-2F43B3AB7FF4}"/>
                </a:ext>
              </a:extLst>
            </p:cNvPr>
            <p:cNvGrpSpPr/>
            <p:nvPr/>
          </p:nvGrpSpPr>
          <p:grpSpPr>
            <a:xfrm>
              <a:off x="908875" y="2319270"/>
              <a:ext cx="2809752" cy="2137665"/>
              <a:chOff x="602166" y="1728440"/>
              <a:chExt cx="2966224" cy="2207589"/>
            </a:xfrm>
          </p:grpSpPr>
          <p:pic>
            <p:nvPicPr>
              <p:cNvPr id="23" name="Picture 22" descr="A yellow circle with black background&#10;&#10;AI-generated content may be incorrect.">
                <a:extLst>
                  <a:ext uri="{FF2B5EF4-FFF2-40B4-BE49-F238E27FC236}">
                    <a16:creationId xmlns:a16="http://schemas.microsoft.com/office/drawing/2014/main" id="{BB90802A-68B2-4F40-F0F3-BA428F6F2EEC}"/>
                  </a:ext>
                </a:extLst>
              </p:cNvPr>
              <p:cNvPicPr>
                <a:picLocks noChangeAspect="1"/>
              </p:cNvPicPr>
              <p:nvPr/>
            </p:nvPicPr>
            <p:blipFill>
              <a:blip r:embed="rId5"/>
              <a:stretch>
                <a:fillRect/>
              </a:stretch>
            </p:blipFill>
            <p:spPr>
              <a:xfrm>
                <a:off x="602166" y="1728440"/>
                <a:ext cx="2966224" cy="1796492"/>
              </a:xfrm>
              <a:prstGeom prst="rect">
                <a:avLst/>
              </a:prstGeom>
            </p:spPr>
          </p:pic>
          <p:sp>
            <p:nvSpPr>
              <p:cNvPr id="9" name="Subtitle 2">
                <a:extLst>
                  <a:ext uri="{FF2B5EF4-FFF2-40B4-BE49-F238E27FC236}">
                    <a16:creationId xmlns:a16="http://schemas.microsoft.com/office/drawing/2014/main" id="{B89D379C-1771-B15A-9546-6C4A1735C8CB}"/>
                  </a:ext>
                </a:extLst>
              </p:cNvPr>
              <p:cNvSpPr txBox="1">
                <a:spLocks/>
              </p:cNvSpPr>
              <p:nvPr/>
            </p:nvSpPr>
            <p:spPr>
              <a:xfrm>
                <a:off x="802393" y="1909479"/>
                <a:ext cx="2564780" cy="2026550"/>
              </a:xfrm>
              <a:prstGeom prst="rect">
                <a:avLst/>
              </a:prstGeom>
              <a:noFill/>
            </p:spPr>
            <p:txBody>
              <a:bodyPr vert="horz" lIns="91440" tIns="45720" rIns="91440" bIns="45720"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spcBef>
                    <a:spcPts val="1800"/>
                  </a:spcBef>
                </a:pPr>
                <a:r>
                  <a:rPr lang="en-GB" sz="1600" b="1">
                    <a:solidFill>
                      <a:schemeClr val="bg2">
                        <a:lumMod val="25000"/>
                      </a:schemeClr>
                    </a:solidFill>
                  </a:rPr>
                  <a:t>Be authentic</a:t>
                </a:r>
                <a:r>
                  <a:rPr lang="en-GB" sz="1800" b="1">
                    <a:solidFill>
                      <a:schemeClr val="bg2">
                        <a:lumMod val="25000"/>
                      </a:schemeClr>
                    </a:solidFill>
                  </a:rPr>
                  <a:t>.</a:t>
                </a:r>
                <a:endParaRPr lang="en-GB" sz="1800" b="1">
                  <a:solidFill>
                    <a:schemeClr val="bg2">
                      <a:lumMod val="25000"/>
                    </a:schemeClr>
                  </a:solidFill>
                  <a:ea typeface="Calibri"/>
                  <a:cs typeface="Calibri"/>
                </a:endParaRPr>
              </a:p>
              <a:p>
                <a:pPr lvl="0">
                  <a:lnSpc>
                    <a:spcPct val="110000"/>
                  </a:lnSpc>
                  <a:spcBef>
                    <a:spcPts val="600"/>
                  </a:spcBef>
                </a:pPr>
                <a:r>
                  <a:rPr lang="en-GB" sz="1400">
                    <a:solidFill>
                      <a:schemeClr val="bg2">
                        <a:lumMod val="25000"/>
                      </a:schemeClr>
                    </a:solidFill>
                  </a:rPr>
                  <a:t>Rather than trying to "fit in", focus on being your true self. Belonging comes from being accepted for who you are.</a:t>
                </a:r>
                <a:r>
                  <a:rPr lang="en-US" sz="1400">
                    <a:solidFill>
                      <a:schemeClr val="bg2">
                        <a:lumMod val="25000"/>
                      </a:schemeClr>
                    </a:solidFill>
                  </a:rPr>
                  <a:t> </a:t>
                </a:r>
                <a:endParaRPr lang="en-GB" sz="1400">
                  <a:solidFill>
                    <a:schemeClr val="bg2">
                      <a:lumMod val="25000"/>
                    </a:schemeClr>
                  </a:solidFill>
                  <a:ea typeface="Calibri"/>
                  <a:cs typeface="Calibri"/>
                </a:endParaRPr>
              </a:p>
              <a:p>
                <a:pPr marL="16510" lvl="0" algn="l">
                  <a:lnSpc>
                    <a:spcPct val="120000"/>
                  </a:lnSpc>
                  <a:spcBef>
                    <a:spcPts val="1800"/>
                  </a:spcBef>
                </a:pPr>
                <a:endParaRPr lang="en-GB" sz="16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600"/>
                  </a:spcBef>
                </a:pPr>
                <a:endParaRPr lang="en-GB" sz="1800" b="1">
                  <a:solidFill>
                    <a:schemeClr val="bg2">
                      <a:lumMod val="25000"/>
                    </a:schemeClr>
                  </a:solidFill>
                  <a:latin typeface="Rubrik SemiBold" panose="02000503000000020004" pitchFamily="2" charset="77"/>
                </a:endParaRPr>
              </a:p>
            </p:txBody>
          </p:sp>
        </p:grpSp>
        <p:grpSp>
          <p:nvGrpSpPr>
            <p:cNvPr id="29" name="Group 28">
              <a:extLst>
                <a:ext uri="{FF2B5EF4-FFF2-40B4-BE49-F238E27FC236}">
                  <a16:creationId xmlns:a16="http://schemas.microsoft.com/office/drawing/2014/main" id="{78D83701-C2CB-2C56-98FE-90D3973C1FB5}"/>
                </a:ext>
              </a:extLst>
            </p:cNvPr>
            <p:cNvGrpSpPr/>
            <p:nvPr/>
          </p:nvGrpSpPr>
          <p:grpSpPr>
            <a:xfrm>
              <a:off x="8354315" y="2494362"/>
              <a:ext cx="2915116" cy="2329387"/>
              <a:chOff x="1" y="3912447"/>
              <a:chExt cx="2397512" cy="2155678"/>
            </a:xfrm>
          </p:grpSpPr>
          <p:pic>
            <p:nvPicPr>
              <p:cNvPr id="27" name="Picture 26" descr="A green circle with black background&#10;&#10;AI-generated content may be incorrect.">
                <a:extLst>
                  <a:ext uri="{FF2B5EF4-FFF2-40B4-BE49-F238E27FC236}">
                    <a16:creationId xmlns:a16="http://schemas.microsoft.com/office/drawing/2014/main" id="{9CD9C842-99C9-C9D8-D232-6EE7FF2F3748}"/>
                  </a:ext>
                </a:extLst>
              </p:cNvPr>
              <p:cNvPicPr>
                <a:picLocks noChangeAspect="1"/>
              </p:cNvPicPr>
              <p:nvPr/>
            </p:nvPicPr>
            <p:blipFill>
              <a:blip r:embed="rId6"/>
              <a:stretch>
                <a:fillRect/>
              </a:stretch>
            </p:blipFill>
            <p:spPr>
              <a:xfrm>
                <a:off x="1" y="3912447"/>
                <a:ext cx="2397512" cy="1763524"/>
              </a:xfrm>
              <a:prstGeom prst="rect">
                <a:avLst/>
              </a:prstGeom>
            </p:spPr>
          </p:pic>
          <p:sp>
            <p:nvSpPr>
              <p:cNvPr id="11" name="Subtitle 2">
                <a:extLst>
                  <a:ext uri="{FF2B5EF4-FFF2-40B4-BE49-F238E27FC236}">
                    <a16:creationId xmlns:a16="http://schemas.microsoft.com/office/drawing/2014/main" id="{2CB298E8-973A-C21E-8878-9AFD23BE2F1C}"/>
                  </a:ext>
                </a:extLst>
              </p:cNvPr>
              <p:cNvSpPr txBox="1">
                <a:spLocks/>
              </p:cNvSpPr>
              <p:nvPr/>
            </p:nvSpPr>
            <p:spPr>
              <a:xfrm>
                <a:off x="134799" y="4174361"/>
                <a:ext cx="2121816" cy="1893764"/>
              </a:xfrm>
              <a:prstGeom prst="rect">
                <a:avLst/>
              </a:prstGeom>
              <a:noFill/>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000" b="1">
                    <a:solidFill>
                      <a:schemeClr val="bg1"/>
                    </a:solidFill>
                  </a:rPr>
                  <a:t>Follow your interests. </a:t>
                </a:r>
              </a:p>
              <a:p>
                <a:pPr lvl="0">
                  <a:lnSpc>
                    <a:spcPct val="100000"/>
                  </a:lnSpc>
                </a:pPr>
                <a:r>
                  <a:rPr lang="en-GB" sz="1800">
                    <a:solidFill>
                      <a:schemeClr val="bg1"/>
                    </a:solidFill>
                  </a:rPr>
                  <a:t>Join clubs or groups you enjoy. Whether it's sport, video games, music, or art, shared interests is a great way to connect with others.</a:t>
                </a:r>
                <a:r>
                  <a:rPr lang="en-US" sz="1800">
                    <a:solidFill>
                      <a:schemeClr val="bg1"/>
                    </a:solidFill>
                  </a:rPr>
                  <a:t> </a:t>
                </a:r>
                <a:endParaRPr lang="en-GB" sz="1800">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5" name="Group 34">
              <a:extLst>
                <a:ext uri="{FF2B5EF4-FFF2-40B4-BE49-F238E27FC236}">
                  <a16:creationId xmlns:a16="http://schemas.microsoft.com/office/drawing/2014/main" id="{87801CB2-94BD-3626-29A8-967AADF095CF}"/>
                </a:ext>
              </a:extLst>
            </p:cNvPr>
            <p:cNvGrpSpPr/>
            <p:nvPr/>
          </p:nvGrpSpPr>
          <p:grpSpPr>
            <a:xfrm>
              <a:off x="4276154" y="1949608"/>
              <a:ext cx="3558014" cy="2569813"/>
              <a:chOff x="8026496" y="2125870"/>
              <a:chExt cx="3814492" cy="2805087"/>
            </a:xfrm>
          </p:grpSpPr>
          <p:pic>
            <p:nvPicPr>
              <p:cNvPr id="31" name="Picture 30" descr="An orange circle with black background&#10;&#10;AI-generated content may be incorrect.">
                <a:extLst>
                  <a:ext uri="{FF2B5EF4-FFF2-40B4-BE49-F238E27FC236}">
                    <a16:creationId xmlns:a16="http://schemas.microsoft.com/office/drawing/2014/main" id="{707FF11C-52A5-991F-66BB-6503394A56FE}"/>
                  </a:ext>
                </a:extLst>
              </p:cNvPr>
              <p:cNvPicPr>
                <a:picLocks noChangeAspect="1"/>
              </p:cNvPicPr>
              <p:nvPr/>
            </p:nvPicPr>
            <p:blipFill>
              <a:blip r:embed="rId7"/>
              <a:stretch>
                <a:fillRect/>
              </a:stretch>
            </p:blipFill>
            <p:spPr>
              <a:xfrm>
                <a:off x="8026496" y="2125870"/>
                <a:ext cx="3814492" cy="2413697"/>
              </a:xfrm>
              <a:prstGeom prst="rect">
                <a:avLst/>
              </a:prstGeom>
            </p:spPr>
          </p:pic>
          <p:sp>
            <p:nvSpPr>
              <p:cNvPr id="12" name="Subtitle 2">
                <a:extLst>
                  <a:ext uri="{FF2B5EF4-FFF2-40B4-BE49-F238E27FC236}">
                    <a16:creationId xmlns:a16="http://schemas.microsoft.com/office/drawing/2014/main" id="{2152B8DD-4002-A7BE-97B9-F88D797B768C}"/>
                  </a:ext>
                </a:extLst>
              </p:cNvPr>
              <p:cNvSpPr txBox="1">
                <a:spLocks/>
              </p:cNvSpPr>
              <p:nvPr/>
            </p:nvSpPr>
            <p:spPr>
              <a:xfrm>
                <a:off x="8399801" y="2570705"/>
                <a:ext cx="3230922" cy="2360252"/>
              </a:xfrm>
              <a:prstGeom prst="rect">
                <a:avLst/>
              </a:prstGeom>
              <a:no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900" b="1">
                    <a:solidFill>
                      <a:schemeClr val="bg1"/>
                    </a:solidFill>
                  </a:rPr>
                  <a:t>Practice self-compassion. </a:t>
                </a:r>
              </a:p>
              <a:p>
                <a:pPr lvl="0">
                  <a:lnSpc>
                    <a:spcPct val="120000"/>
                  </a:lnSpc>
                </a:pPr>
                <a:r>
                  <a:rPr lang="en-GB">
                    <a:solidFill>
                      <a:schemeClr val="bg1"/>
                    </a:solidFill>
                  </a:rPr>
                  <a:t>When you make a mistake or feel like you've failed, be kind to yourself. This helps build resilience and reminds you that your worth isn't about being perfect.</a:t>
                </a:r>
                <a:r>
                  <a:rPr lang="en-US">
                    <a:solidFill>
                      <a:schemeClr val="bg1"/>
                    </a:solidFill>
                  </a:rPr>
                  <a:t> </a:t>
                </a:r>
                <a:endParaRPr lang="en-GB">
                  <a:solidFill>
                    <a:schemeClr val="bg1"/>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grpSp>
        <p:nvGrpSpPr>
          <p:cNvPr id="45" name="Group 44">
            <a:extLst>
              <a:ext uri="{FF2B5EF4-FFF2-40B4-BE49-F238E27FC236}">
                <a16:creationId xmlns:a16="http://schemas.microsoft.com/office/drawing/2014/main" id="{CA13A726-2C48-1F54-4AFE-7AC7903B3ECC}"/>
              </a:ext>
            </a:extLst>
          </p:cNvPr>
          <p:cNvGrpSpPr/>
          <p:nvPr/>
        </p:nvGrpSpPr>
        <p:grpSpPr>
          <a:xfrm>
            <a:off x="777651" y="4361230"/>
            <a:ext cx="10856999" cy="2370862"/>
            <a:chOff x="777651" y="4221746"/>
            <a:chExt cx="10856999" cy="2370862"/>
          </a:xfrm>
        </p:grpSpPr>
        <p:grpSp>
          <p:nvGrpSpPr>
            <p:cNvPr id="26" name="Group 25">
              <a:extLst>
                <a:ext uri="{FF2B5EF4-FFF2-40B4-BE49-F238E27FC236}">
                  <a16:creationId xmlns:a16="http://schemas.microsoft.com/office/drawing/2014/main" id="{D86961EF-7F7B-74F6-0DDE-33D70B6EFC5C}"/>
                </a:ext>
              </a:extLst>
            </p:cNvPr>
            <p:cNvGrpSpPr/>
            <p:nvPr/>
          </p:nvGrpSpPr>
          <p:grpSpPr>
            <a:xfrm>
              <a:off x="777651" y="4221746"/>
              <a:ext cx="3383410" cy="2370862"/>
              <a:chOff x="1070176" y="1661532"/>
              <a:chExt cx="3669092" cy="2370862"/>
            </a:xfrm>
          </p:grpSpPr>
          <p:pic>
            <p:nvPicPr>
              <p:cNvPr id="21" name="Picture 20" descr="An orange circle with black background&#10;&#10;AI-generated content may be incorrect.">
                <a:extLst>
                  <a:ext uri="{FF2B5EF4-FFF2-40B4-BE49-F238E27FC236}">
                    <a16:creationId xmlns:a16="http://schemas.microsoft.com/office/drawing/2014/main" id="{9D4C8B23-75BC-6D79-A1E0-857DDE4A7F9B}"/>
                  </a:ext>
                </a:extLst>
              </p:cNvPr>
              <p:cNvPicPr>
                <a:picLocks noChangeAspect="1"/>
              </p:cNvPicPr>
              <p:nvPr/>
            </p:nvPicPr>
            <p:blipFill>
              <a:blip r:embed="rId7"/>
              <a:stretch>
                <a:fillRect/>
              </a:stretch>
            </p:blipFill>
            <p:spPr>
              <a:xfrm>
                <a:off x="1070176" y="1661532"/>
                <a:ext cx="3669092" cy="1951464"/>
              </a:xfrm>
              <a:prstGeom prst="rect">
                <a:avLst/>
              </a:prstGeom>
            </p:spPr>
          </p:pic>
          <p:sp>
            <p:nvSpPr>
              <p:cNvPr id="10" name="Subtitle 2">
                <a:extLst>
                  <a:ext uri="{FF2B5EF4-FFF2-40B4-BE49-F238E27FC236}">
                    <a16:creationId xmlns:a16="http://schemas.microsoft.com/office/drawing/2014/main" id="{8695C20B-C90C-AA1B-BE37-C0C4FE8F2B33}"/>
                  </a:ext>
                </a:extLst>
              </p:cNvPr>
              <p:cNvSpPr txBox="1">
                <a:spLocks/>
              </p:cNvSpPr>
              <p:nvPr/>
            </p:nvSpPr>
            <p:spPr>
              <a:xfrm>
                <a:off x="1235279" y="1927788"/>
                <a:ext cx="3428612" cy="2104606"/>
              </a:xfrm>
              <a:prstGeom prst="rect">
                <a:avLst/>
              </a:prstGeom>
              <a:no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100" b="1">
                    <a:solidFill>
                      <a:schemeClr val="bg1"/>
                    </a:solidFill>
                  </a:rPr>
                  <a:t>Embrace your uniqueness.</a:t>
                </a:r>
                <a:r>
                  <a:rPr lang="en-GB" sz="2100">
                    <a:solidFill>
                      <a:schemeClr val="bg1"/>
                    </a:solidFill>
                  </a:rPr>
                  <a:t> </a:t>
                </a:r>
              </a:p>
              <a:p>
                <a:pPr lvl="0">
                  <a:lnSpc>
                    <a:spcPct val="110000"/>
                  </a:lnSpc>
                </a:pPr>
                <a:r>
                  <a:rPr lang="en-GB" sz="2100">
                    <a:solidFill>
                      <a:schemeClr val="bg1"/>
                    </a:solidFill>
                  </a:rPr>
                  <a:t>Think about your strengths and qualities. Don't be afraid to be different. Feeling comfortable with what makes you unique is key to building self-confidence.</a:t>
                </a:r>
                <a:r>
                  <a:rPr lang="en-US" sz="2100">
                    <a:solidFill>
                      <a:schemeClr val="bg1"/>
                    </a:solidFill>
                  </a:rPr>
                  <a:t> </a:t>
                </a:r>
                <a:endParaRPr lang="en-GB" sz="2100">
                  <a:solidFill>
                    <a:schemeClr val="bg1"/>
                  </a:solidFill>
                </a:endParaRPr>
              </a:p>
              <a:p>
                <a:pPr marL="17100" lvl="0" algn="l">
                  <a:lnSpc>
                    <a:spcPct val="11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28" name="Group 27">
              <a:extLst>
                <a:ext uri="{FF2B5EF4-FFF2-40B4-BE49-F238E27FC236}">
                  <a16:creationId xmlns:a16="http://schemas.microsoft.com/office/drawing/2014/main" id="{9B7566C0-27A7-F72E-DA9E-94616D7A7966}"/>
                </a:ext>
              </a:extLst>
            </p:cNvPr>
            <p:cNvGrpSpPr/>
            <p:nvPr/>
          </p:nvGrpSpPr>
          <p:grpSpPr>
            <a:xfrm>
              <a:off x="4463235" y="4432182"/>
              <a:ext cx="3491105" cy="2159167"/>
              <a:chOff x="3712583" y="3691053"/>
              <a:chExt cx="3877729" cy="2346540"/>
            </a:xfrm>
          </p:grpSpPr>
          <p:pic>
            <p:nvPicPr>
              <p:cNvPr id="19" name="Picture 18" descr="A green circle with black background&#10;&#10;AI-generated content may be incorrect.">
                <a:extLst>
                  <a:ext uri="{FF2B5EF4-FFF2-40B4-BE49-F238E27FC236}">
                    <a16:creationId xmlns:a16="http://schemas.microsoft.com/office/drawing/2014/main" id="{F2651CF5-0D27-864B-F822-6580CD64C55E}"/>
                  </a:ext>
                </a:extLst>
              </p:cNvPr>
              <p:cNvPicPr>
                <a:picLocks noChangeAspect="1"/>
              </p:cNvPicPr>
              <p:nvPr/>
            </p:nvPicPr>
            <p:blipFill>
              <a:blip r:embed="rId6"/>
              <a:stretch>
                <a:fillRect/>
              </a:stretch>
            </p:blipFill>
            <p:spPr>
              <a:xfrm>
                <a:off x="3712583" y="3691053"/>
                <a:ext cx="3877729" cy="2346540"/>
              </a:xfrm>
              <a:prstGeom prst="rect">
                <a:avLst/>
              </a:prstGeom>
            </p:spPr>
          </p:pic>
          <p:sp>
            <p:nvSpPr>
              <p:cNvPr id="15" name="Subtitle 2">
                <a:extLst>
                  <a:ext uri="{FF2B5EF4-FFF2-40B4-BE49-F238E27FC236}">
                    <a16:creationId xmlns:a16="http://schemas.microsoft.com/office/drawing/2014/main" id="{12FBC664-491D-2910-BCE7-501DECC77CE3}"/>
                  </a:ext>
                </a:extLst>
              </p:cNvPr>
              <p:cNvSpPr txBox="1">
                <a:spLocks/>
              </p:cNvSpPr>
              <p:nvPr/>
            </p:nvSpPr>
            <p:spPr>
              <a:xfrm>
                <a:off x="4056454" y="3941710"/>
                <a:ext cx="3219839" cy="2003462"/>
              </a:xfrm>
              <a:prstGeom prst="rect">
                <a:avLst/>
              </a:prstGeom>
              <a:noFill/>
            </p:spPr>
            <p:txBody>
              <a:bodyPr vert="horz" lIns="9144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a:r>
                  <a:rPr lang="en-GB" sz="2000" b="1">
                    <a:solidFill>
                      <a:schemeClr val="bg1"/>
                    </a:solidFill>
                  </a:rPr>
                  <a:t>Listen to yourself. </a:t>
                </a:r>
              </a:p>
              <a:p>
                <a:pPr lvl="0">
                  <a:lnSpc>
                    <a:spcPct val="120000"/>
                  </a:lnSpc>
                </a:pPr>
                <a:r>
                  <a:rPr lang="en-GB" sz="1600">
                    <a:solidFill>
                      <a:schemeClr val="bg1"/>
                    </a:solidFill>
                  </a:rPr>
                  <a:t>Pay attention to your feelings and try to understand what you need. For example, if you're feeling lonely, listen to this and think about what might help you feel more connected. </a:t>
                </a:r>
                <a:r>
                  <a:rPr lang="en-US" sz="1600">
                    <a:solidFill>
                      <a:schemeClr val="bg1"/>
                    </a:solidFill>
                  </a:rPr>
                  <a:t> </a:t>
                </a:r>
                <a:endParaRPr lang="en-GB" sz="1600">
                  <a:solidFill>
                    <a:schemeClr val="bg1"/>
                  </a:solidFill>
                </a:endParaRPr>
              </a:p>
              <a:p>
                <a:pPr marL="16510" lvl="0" algn="l">
                  <a:lnSpc>
                    <a:spcPct val="120000"/>
                  </a:lnSpc>
                  <a:spcBef>
                    <a:spcPts val="1800"/>
                  </a:spcBef>
                </a:pPr>
                <a:endParaRPr lang="en-GB" sz="2200">
                  <a:solidFill>
                    <a:schemeClr val="bg2">
                      <a:lumMod val="25000"/>
                    </a:schemeClr>
                  </a:solidFill>
                  <a:latin typeface="Calibri" panose="020F0502020204030204" pitchFamily="34" charset="0"/>
                  <a:ea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nvGrpSpPr>
            <p:cNvPr id="34" name="Group 33">
              <a:extLst>
                <a:ext uri="{FF2B5EF4-FFF2-40B4-BE49-F238E27FC236}">
                  <a16:creationId xmlns:a16="http://schemas.microsoft.com/office/drawing/2014/main" id="{BDD4F91E-8216-BB86-AFFD-3ED6B08EF345}"/>
                </a:ext>
              </a:extLst>
            </p:cNvPr>
            <p:cNvGrpSpPr/>
            <p:nvPr/>
          </p:nvGrpSpPr>
          <p:grpSpPr>
            <a:xfrm>
              <a:off x="8311587" y="4490222"/>
              <a:ext cx="3323063" cy="2062978"/>
              <a:chOff x="7493618" y="4672358"/>
              <a:chExt cx="3323063" cy="2062978"/>
            </a:xfrm>
          </p:grpSpPr>
          <p:pic>
            <p:nvPicPr>
              <p:cNvPr id="33" name="Picture 32" descr="A yellow circle with black background&#10;&#10;AI-generated content may be incorrect.">
                <a:extLst>
                  <a:ext uri="{FF2B5EF4-FFF2-40B4-BE49-F238E27FC236}">
                    <a16:creationId xmlns:a16="http://schemas.microsoft.com/office/drawing/2014/main" id="{FDCB0DC8-2D57-F22B-09C4-FC49641EA7DA}"/>
                  </a:ext>
                </a:extLst>
              </p:cNvPr>
              <p:cNvPicPr>
                <a:picLocks noChangeAspect="1"/>
              </p:cNvPicPr>
              <p:nvPr/>
            </p:nvPicPr>
            <p:blipFill>
              <a:blip r:embed="rId5"/>
              <a:stretch>
                <a:fillRect/>
              </a:stretch>
            </p:blipFill>
            <p:spPr>
              <a:xfrm rot="10800000">
                <a:off x="7493618" y="4672358"/>
                <a:ext cx="3323063" cy="1717291"/>
              </a:xfrm>
              <a:prstGeom prst="rect">
                <a:avLst/>
              </a:prstGeom>
            </p:spPr>
          </p:pic>
          <p:sp>
            <p:nvSpPr>
              <p:cNvPr id="16" name="Subtitle 2">
                <a:extLst>
                  <a:ext uri="{FF2B5EF4-FFF2-40B4-BE49-F238E27FC236}">
                    <a16:creationId xmlns:a16="http://schemas.microsoft.com/office/drawing/2014/main" id="{5B5D0D08-7711-14C9-5443-031FFDC47549}"/>
                  </a:ext>
                </a:extLst>
              </p:cNvPr>
              <p:cNvSpPr txBox="1">
                <a:spLocks/>
              </p:cNvSpPr>
              <p:nvPr/>
            </p:nvSpPr>
            <p:spPr>
              <a:xfrm>
                <a:off x="7734034" y="4889563"/>
                <a:ext cx="2893078" cy="1845773"/>
              </a:xfrm>
              <a:prstGeom prst="rect">
                <a:avLst/>
              </a:prstGeom>
              <a:no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lvl="0" fontAlgn="base">
                  <a:lnSpc>
                    <a:spcPct val="120000"/>
                  </a:lnSpc>
                  <a:spcBef>
                    <a:spcPts val="0"/>
                  </a:spcBef>
                </a:pPr>
                <a:r>
                  <a:rPr lang="en-GB" sz="2600" b="1">
                    <a:solidFill>
                      <a:schemeClr val="bg2">
                        <a:lumMod val="25000"/>
                      </a:schemeClr>
                    </a:solidFill>
                  </a:rPr>
                  <a:t>Talk with and be with trusted people, to support you. </a:t>
                </a:r>
              </a:p>
              <a:p>
                <a:pPr lvl="0" fontAlgn="base">
                  <a:lnSpc>
                    <a:spcPct val="120000"/>
                  </a:lnSpc>
                  <a:spcBef>
                    <a:spcPts val="600"/>
                  </a:spcBef>
                </a:pPr>
                <a:r>
                  <a:rPr lang="en-GB" sz="2300">
                    <a:solidFill>
                      <a:schemeClr val="bg2">
                        <a:lumMod val="25000"/>
                      </a:schemeClr>
                    </a:solidFill>
                  </a:rPr>
                  <a:t>This can help you feel a greater sense of belonging and support you when you don’t feel this way.</a:t>
                </a:r>
                <a:r>
                  <a:rPr lang="en-US" sz="2300">
                    <a:solidFill>
                      <a:schemeClr val="bg2">
                        <a:lumMod val="25000"/>
                      </a:schemeClr>
                    </a:solidFill>
                  </a:rPr>
                  <a:t> </a:t>
                </a:r>
                <a:endParaRPr lang="en-GB" sz="2300">
                  <a:solidFill>
                    <a:schemeClr val="bg2">
                      <a:lumMod val="25000"/>
                    </a:schemeClr>
                  </a:solidFill>
                </a:endParaRPr>
              </a:p>
              <a:p>
                <a:pPr marL="17100" lvl="0" algn="l">
                  <a:lnSpc>
                    <a:spcPct val="120000"/>
                  </a:lnSpc>
                  <a:spcBef>
                    <a:spcPts val="1800"/>
                  </a:spcBef>
                </a:pPr>
                <a:r>
                  <a:rPr lang="en-US" sz="2200">
                    <a:solidFill>
                      <a:schemeClr val="bg2">
                        <a:lumMod val="25000"/>
                      </a:schemeClr>
                    </a:solidFill>
                    <a:latin typeface="Calibri" panose="020F0502020204030204" pitchFamily="34" charset="0"/>
                    <a:cs typeface="Calibri" panose="020F0502020204030204" pitchFamily="34" charset="0"/>
                  </a:rPr>
                  <a:t> </a:t>
                </a:r>
                <a:endParaRPr lang="en-GB" sz="2200">
                  <a:solidFill>
                    <a:schemeClr val="bg2">
                      <a:lumMod val="25000"/>
                    </a:schemeClr>
                  </a:solidFill>
                  <a:latin typeface="Calibri" panose="020F0502020204030204" pitchFamily="34" charset="0"/>
                  <a:cs typeface="Calibri" panose="020F0502020204030204" pitchFamily="34" charset="0"/>
                </a:endParaRPr>
              </a:p>
              <a:p>
                <a:pPr algn="l">
                  <a:lnSpc>
                    <a:spcPct val="100000"/>
                  </a:lnSpc>
                  <a:spcBef>
                    <a:spcPts val="600"/>
                  </a:spcBef>
                </a:pPr>
                <a:endParaRPr lang="en-GB" b="1">
                  <a:solidFill>
                    <a:schemeClr val="bg2">
                      <a:lumMod val="25000"/>
                    </a:schemeClr>
                  </a:solidFill>
                  <a:latin typeface="Rubrik SemiBold" panose="02000503000000020004" pitchFamily="2" charset="77"/>
                </a:endParaRPr>
              </a:p>
            </p:txBody>
          </p:sp>
        </p:grpSp>
      </p:grpSp>
    </p:spTree>
    <p:extLst>
      <p:ext uri="{BB962C8B-B14F-4D97-AF65-F5344CB8AC3E}">
        <p14:creationId xmlns:p14="http://schemas.microsoft.com/office/powerpoint/2010/main" val="661077033"/>
      </p:ext>
    </p:extLst>
  </p:cSld>
  <p:clrMapOvr>
    <a:masterClrMapping/>
  </p:clrMapOvr>
  <mc:AlternateContent xmlns:mc="http://schemas.openxmlformats.org/markup-compatibility/2006">
    <mc:Choice xmlns:p14="http://schemas.microsoft.com/office/powerpoint/2010/main" Requires="p14">
      <p:transition spd="slow" p14:dur="10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1000" fill="hold"/>
                                        <p:tgtEl>
                                          <p:spTgt spid="44"/>
                                        </p:tgtEl>
                                        <p:attrNameLst>
                                          <p:attrName>ppt_x</p:attrName>
                                        </p:attrNameLst>
                                      </p:cBhvr>
                                      <p:tavLst>
                                        <p:tav tm="0">
                                          <p:val>
                                            <p:strVal val="0-#ppt_w/2"/>
                                          </p:val>
                                        </p:tav>
                                        <p:tav tm="100000">
                                          <p:val>
                                            <p:strVal val="#ppt_x"/>
                                          </p:val>
                                        </p:tav>
                                      </p:tavLst>
                                    </p:anim>
                                    <p:anim calcmode="lin" valueType="num">
                                      <p:cBhvr additive="base">
                                        <p:cTn id="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5"/>
                                        </p:tgtEl>
                                        <p:attrNameLst>
                                          <p:attrName>style.visibility</p:attrName>
                                        </p:attrNameLst>
                                      </p:cBhvr>
                                      <p:to>
                                        <p:strVal val="visible"/>
                                      </p:to>
                                    </p:set>
                                    <p:anim calcmode="lin" valueType="num">
                                      <p:cBhvr additive="base">
                                        <p:cTn id="13" dur="1000" fill="hold"/>
                                        <p:tgtEl>
                                          <p:spTgt spid="45"/>
                                        </p:tgtEl>
                                        <p:attrNameLst>
                                          <p:attrName>ppt_x</p:attrName>
                                        </p:attrNameLst>
                                      </p:cBhvr>
                                      <p:tavLst>
                                        <p:tav tm="0">
                                          <p:val>
                                            <p:strVal val="1+#ppt_w/2"/>
                                          </p:val>
                                        </p:tav>
                                        <p:tav tm="100000">
                                          <p:val>
                                            <p:strVal val="#ppt_x"/>
                                          </p:val>
                                        </p:tav>
                                      </p:tavLst>
                                    </p:anim>
                                    <p:anim calcmode="lin" valueType="num">
                                      <p:cBhvr additive="base">
                                        <p:cTn id="14" dur="10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A3E065A9F46F846B77359383866DA7B" ma:contentTypeVersion="" ma:contentTypeDescription="Create a new document." ma:contentTypeScope="" ma:versionID="17711169d0ec21e93350823f0cda56a9">
  <xsd:schema xmlns:xsd="http://www.w3.org/2001/XMLSchema" xmlns:xs="http://www.w3.org/2001/XMLSchema" xmlns:p="http://schemas.microsoft.com/office/2006/metadata/properties" xmlns:ns1="http://schemas.microsoft.com/sharepoint/v3" xmlns:ns2="a7637a19-367a-4688-a577-98d1b2f5287e" xmlns:ns3="c08b032f-9e00-415d-9c15-e247b3ec09db" xmlns:ns4="80702035-83e4-4f4e-898a-6cc0c7e3ab77" targetNamespace="http://schemas.microsoft.com/office/2006/metadata/properties" ma:root="true" ma:fieldsID="29713c45adf0e8082d7e54979758cd96" ns1:_="" ns2:_="" ns3:_="" ns4:_="">
    <xsd:import namespace="http://schemas.microsoft.com/sharepoint/v3"/>
    <xsd:import namespace="a7637a19-367a-4688-a577-98d1b2f5287e"/>
    <xsd:import namespace="c08b032f-9e00-415d-9c15-e247b3ec09db"/>
    <xsd:import namespace="80702035-83e4-4f4e-898a-6cc0c7e3ab77"/>
    <xsd:element name="properties">
      <xsd:complexType>
        <xsd:sequence>
          <xsd:element name="documentManagement">
            <xsd:complexType>
              <xsd:all>
                <xsd:element ref="ns1:AverageRating" minOccurs="0"/>
                <xsd:element ref="ns1:RatingCount" minOccurs="0"/>
                <xsd:element ref="ns1:RatedBy" minOccurs="0"/>
                <xsd:element ref="ns1:Ratings" minOccurs="0"/>
                <xsd:element ref="ns1:LikesCount" minOccurs="0"/>
                <xsd:element ref="ns1:LikedBy" minOccurs="0"/>
                <xsd:element ref="ns2:SharedWithUsers" minOccurs="0"/>
                <xsd:element ref="ns2:SharingHintHash"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SearchProperties"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8" nillable="true" ma:displayName="Rating (0-5)" ma:decimals="2" ma:description="Average value of all the ratings that have been submitted" ma:internalName="AverageRating" ma:readOnly="true">
      <xsd:simpleType>
        <xsd:restriction base="dms:Number"/>
      </xsd:simpleType>
    </xsd:element>
    <xsd:element name="RatingCount" ma:index="9" nillable="true" ma:displayName="Number of Ratings" ma:decimals="0" ma:description="Number of ratings submitted" ma:internalName="RatingCount" ma:readOnly="true">
      <xsd:simpleType>
        <xsd:restriction base="dms:Number"/>
      </xsd:simpleType>
    </xsd:element>
    <xsd:element name="RatedBy" ma:index="10"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1" nillable="true" ma:displayName="User ratings" ma:description="User ratings for the item" ma:hidden="true" ma:internalName="Ratings">
      <xsd:simpleType>
        <xsd:restriction base="dms:Note"/>
      </xsd:simpleType>
    </xsd:element>
    <xsd:element name="LikesCount" ma:index="12" nillable="true" ma:displayName="Number of Likes" ma:internalName="LikesCount">
      <xsd:simpleType>
        <xsd:restriction base="dms:Unknown"/>
      </xsd:simpleType>
    </xsd:element>
    <xsd:element name="LikedBy" ma:index="13"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7637a19-367a-4688-a577-98d1b2f528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5" nillable="true" ma:displayName="Sharing Hint Hash" ma:internalName="SharingHintHash" ma:readOnly="true">
      <xsd:simpleType>
        <xsd:restriction base="dms:Text"/>
      </xsd:simpleType>
    </xsd:element>
    <xsd:element name="SharedWithDetails" ma:index="16" nillable="true" ma:displayName="Shared With Details" ma:internalName="SharedWithDetails" ma:readOnly="true">
      <xsd:simpleType>
        <xsd:restriction base="dms:Note">
          <xsd:maxLength value="255"/>
        </xsd:restriction>
      </xsd:simpleType>
    </xsd:element>
    <xsd:element name="LastSharedByUser" ma:index="17" nillable="true" ma:displayName="Last Shared By User" ma:description="" ma:internalName="LastSharedByUser" ma:readOnly="true">
      <xsd:simpleType>
        <xsd:restriction base="dms:Note">
          <xsd:maxLength value="255"/>
        </xsd:restriction>
      </xsd:simpleType>
    </xsd:element>
    <xsd:element name="LastSharedByTime" ma:index="18"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08b032f-9e00-415d-9c15-e247b3ec09db" elementFormDefault="qualified">
    <xsd:import namespace="http://schemas.microsoft.com/office/2006/documentManagement/types"/>
    <xsd:import namespace="http://schemas.microsoft.com/office/infopath/2007/PartnerControls"/>
    <xsd:element name="MediaServiceMetadata" ma:index="19" nillable="true" ma:displayName="MediaServiceMetadata" ma:description="" ma:hidden="true" ma:internalName="MediaServiceMetadata" ma:readOnly="true">
      <xsd:simpleType>
        <xsd:restriction base="dms:Note"/>
      </xsd:simpleType>
    </xsd:element>
    <xsd:element name="MediaServiceFastMetadata" ma:index="20" nillable="true" ma:displayName="MediaServiceFastMetadata" ma:description="" ma:hidden="true" ma:internalName="MediaServiceFastMetadata" ma:readOnly="true">
      <xsd:simpleType>
        <xsd:restriction base="dms:Note"/>
      </xsd:simpleType>
    </xsd:element>
    <xsd:element name="MediaServiceDateTaken" ma:index="21" nillable="true" ma:displayName="MediaServiceDateTaken" ma:description="" ma:hidden="true" ma:internalName="MediaServiceDateTaken" ma:readOnly="true">
      <xsd:simpleType>
        <xsd:restriction base="dms:Text"/>
      </xsd:simpleType>
    </xsd:element>
    <xsd:element name="MediaServiceAutoTags" ma:index="22" nillable="true" ma:displayName="MediaServiceAutoTags" ma:description="" ma:internalName="MediaServiceAutoTags" ma:readOnly="true">
      <xsd:simpleType>
        <xsd:restriction base="dms:Text"/>
      </xsd:simpleType>
    </xsd:element>
    <xsd:element name="MediaServiceLocation" ma:index="23" nillable="true" ma:displayName="MediaServiceLocation" ma:description="" ma:internalName="MediaServiceLocation" ma:readOnly="true">
      <xsd:simpleType>
        <xsd:restriction base="dms:Text"/>
      </xsd:simpleType>
    </xsd:element>
    <xsd:element name="MediaServiceOCR" ma:index="24" nillable="true" ma:displayName="MediaServiceOCR" ma:internalName="MediaServiceOCR" ma:readOnly="true">
      <xsd:simpleType>
        <xsd:restriction base="dms:Note">
          <xsd:maxLength value="255"/>
        </xsd:restriction>
      </xsd:simpleType>
    </xsd:element>
    <xsd:element name="MediaServiceGenerationTime" ma:index="25" nillable="true" ma:displayName="MediaServiceGenerationTime" ma:hidden="true" ma:internalName="MediaServiceGenerationTime" ma:readOnly="true">
      <xsd:simpleType>
        <xsd:restriction base="dms:Text"/>
      </xsd:simpleType>
    </xsd:element>
    <xsd:element name="MediaServiceEventHashCode" ma:index="26" nillable="true" ma:displayName="MediaServiceEventHashCode" ma:hidden="true" ma:internalName="MediaServiceEventHashCode" ma:readOnly="true">
      <xsd:simpleType>
        <xsd:restriction base="dms:Text"/>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MediaLengthInSeconds" ma:index="29" nillable="true" ma:displayName="Length (seconds)" ma:internalName="MediaLengthInSeconds" ma:readOnly="true">
      <xsd:simpleType>
        <xsd:restriction base="dms:Unknown"/>
      </xsd:simpleType>
    </xsd:element>
    <xsd:element name="lcf76f155ced4ddcb4097134ff3c332f" ma:index="31" nillable="true" ma:taxonomy="true" ma:internalName="lcf76f155ced4ddcb4097134ff3c332f" ma:taxonomyFieldName="MediaServiceImageTags" ma:displayName="Image Tags" ma:readOnly="false" ma:fieldId="{5cf76f15-5ced-4ddc-b409-7134ff3c332f}" ma:taxonomyMulti="true" ma:sspId="b5400aad-a3f4-4bea-97d8-85ce61c1b316" ma:termSetId="09814cd3-568e-fe90-9814-8d621ff8fb84" ma:anchorId="fba54fb3-c3e1-fe81-a776-ca4b69148c4d" ma:open="true" ma:isKeyword="false">
      <xsd:complexType>
        <xsd:sequence>
          <xsd:element ref="pc:Terms" minOccurs="0" maxOccurs="1"/>
        </xsd:sequence>
      </xsd:complexType>
    </xsd:element>
    <xsd:element name="MediaServiceSearchProperties" ma:index="33" nillable="true" ma:displayName="MediaServiceSearchProperties" ma:hidden="true" ma:internalName="MediaServiceSearchProperties" ma:readOnly="true">
      <xsd:simpleType>
        <xsd:restriction base="dms:Note"/>
      </xsd:simpleType>
    </xsd:element>
    <xsd:element name="MediaServiceObjectDetectorVersions" ma:index="3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702035-83e4-4f4e-898a-6cc0c7e3ab77" elementFormDefault="qualified">
    <xsd:import namespace="http://schemas.microsoft.com/office/2006/documentManagement/types"/>
    <xsd:import namespace="http://schemas.microsoft.com/office/infopath/2007/PartnerControls"/>
    <xsd:element name="TaxCatchAll" ma:index="32" nillable="true" ma:displayName="Taxonomy Catch All Column" ma:hidden="true" ma:list="{73041a45-58e0-4365-b532-a6b5112c4836}" ma:internalName="TaxCatchAll" ma:showField="CatchAllData" ma:web="80702035-83e4-4f4e-898a-6cc0c7e3ab7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lcf76f155ced4ddcb4097134ff3c332f xmlns="c08b032f-9e00-415d-9c15-e247b3ec09db">
      <Terms xmlns="http://schemas.microsoft.com/office/infopath/2007/PartnerControls"/>
    </lcf76f155ced4ddcb4097134ff3c332f>
    <Ratings xmlns="http://schemas.microsoft.com/sharepoint/v3" xsi:nil="true"/>
    <LikedBy xmlns="http://schemas.microsoft.com/sharepoint/v3">
      <UserInfo>
        <DisplayName/>
        <AccountId xsi:nil="true"/>
        <AccountType/>
      </UserInfo>
    </LikedBy>
    <TaxCatchAll xmlns="80702035-83e4-4f4e-898a-6cc0c7e3ab77" xsi:nil="true"/>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23E9C17-B96C-4D32-A372-7FD2637E479B}">
  <ds:schemaRefs>
    <ds:schemaRef ds:uri="80702035-83e4-4f4e-898a-6cc0c7e3ab77"/>
    <ds:schemaRef ds:uri="a7637a19-367a-4688-a577-98d1b2f5287e"/>
    <ds:schemaRef ds:uri="c08b032f-9e00-415d-9c15-e247b3ec09d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90F039F-6DE1-45F4-99C1-F372118AA4B8}">
  <ds:schemaRefs>
    <ds:schemaRef ds:uri="http://schemas.microsoft.com/sharepoint/v3/contenttype/forms"/>
  </ds:schemaRefs>
</ds:datastoreItem>
</file>

<file path=customXml/itemProps3.xml><?xml version="1.0" encoding="utf-8"?>
<ds:datastoreItem xmlns:ds="http://schemas.openxmlformats.org/officeDocument/2006/customXml" ds:itemID="{D68A989D-A280-4908-AE14-813FE708A229}">
  <ds:schemaRefs>
    <ds:schemaRef ds:uri="80702035-83e4-4f4e-898a-6cc0c7e3ab77"/>
    <ds:schemaRef ds:uri="c08b032f-9e00-415d-9c15-e247b3ec09db"/>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15</Slides>
  <Notes>7</Notes>
  <HiddenSlides>0</HiddenSlide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Lara Davis</dc:creator>
  <cp:revision>1</cp:revision>
  <dcterms:created xsi:type="dcterms:W3CDTF">2019-09-09T19:49:42Z</dcterms:created>
  <dcterms:modified xsi:type="dcterms:W3CDTF">2025-11-28T14:16:57Z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0x0101006A3E065A9F46F846B77359383866DA7B</vt:lpwstr>
  </property>
  <property fmtid="{D5CDD505-2E9C-101B-9397-08002B2CF9AE}" pid="3" name="MediaServiceImageTags">
    <vt:lpwstr/>
  </property>
</Properties>
</file>