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4"/>
  </p:sldMasterIdLst>
  <p:notesMasterIdLst>
    <p:notesMasterId r:id="rId12"/>
  </p:notesMasterIdLst>
  <p:sldIdLst>
    <p:sldId id="299" r:id="rId5"/>
    <p:sldId id="298" r:id="rId6"/>
    <p:sldId id="297" r:id="rId7"/>
    <p:sldId id="289" r:id="rId8"/>
    <p:sldId id="294" r:id="rId9"/>
    <p:sldId id="296" r:id="rId10"/>
    <p:sldId id="291" r:id="rId11"/>
  </p:sldIdLst>
  <p:sldSz cx="18288000" cy="10287000"/>
  <p:notesSz cx="6858000" cy="9144000"/>
  <p:embeddedFontLst>
    <p:embeddedFont>
      <p:font typeface="Rubrik Light" panose="020B0604020202020204" charset="0"/>
      <p:regular r:id="rId13"/>
    </p:embeddedFont>
    <p:embeddedFont>
      <p:font typeface="Rubrik SemiBold" panose="020B0604020202020204" charset="0"/>
      <p:regular r:id="rId14"/>
    </p:embeddedFont>
    <p:embeddedFont>
      <p:font typeface="Segoe UI" panose="020B0502040204020203" pitchFamily="34" charset="0"/>
      <p:regular r:id="rId15"/>
      <p:bold r:id="rId16"/>
      <p:italic r:id="rId17"/>
      <p:boldItalic r:id="rId18"/>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40439B8E-59FE-5A68-1ACC-ABC62E653907}" name="Emma Houpt" initials="EH" userId="S::Emma.Houpt@Place2Be.org.uk::b817d33a-6f57-4f0f-b410-bef7d2b9d879" providerId="AD"/>
  <p188:author id="{7A34AAAC-4D85-1A35-2922-D1F0D8DF6B1D}" name="Emma Houpt" initials="EH" userId="S::emma.houpt@place2be.org.uk::b817d33a-6f57-4f0f-b410-bef7d2b9d879"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E52E"/>
    <a:srgbClr val="E84E0F"/>
    <a:srgbClr val="A197C5"/>
    <a:srgbClr val="F7BFD5"/>
    <a:srgbClr val="AAD6E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6AB0524-2BEE-4822-8085-98F3B7F5F2B7}" v="8" dt="2024-11-05T16:09:01.112"/>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169"/>
    <p:restoredTop sz="94694"/>
  </p:normalViewPr>
  <p:slideViewPr>
    <p:cSldViewPr snapToGrid="0">
      <p:cViewPr varScale="1">
        <p:scale>
          <a:sx n="50" d="100"/>
          <a:sy n="50" d="100"/>
        </p:scale>
        <p:origin x="1013" y="58"/>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font" Target="fonts/font1.fntdata"/><Relationship Id="rId18" Type="http://schemas.openxmlformats.org/officeDocument/2006/relationships/font" Target="fonts/font6.fntdata"/><Relationship Id="rId3" Type="http://schemas.openxmlformats.org/officeDocument/2006/relationships/customXml" Target="../customXml/item3.xml"/><Relationship Id="rId21"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notesMaster" Target="notesMasters/notesMaster1.xml"/><Relationship Id="rId17" Type="http://schemas.openxmlformats.org/officeDocument/2006/relationships/font" Target="fonts/font5.fntdata"/><Relationship Id="rId2" Type="http://schemas.openxmlformats.org/officeDocument/2006/relationships/customXml" Target="../customXml/item2.xml"/><Relationship Id="rId16" Type="http://schemas.openxmlformats.org/officeDocument/2006/relationships/font" Target="fonts/font4.fntdata"/><Relationship Id="rId20"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microsoft.com/office/2018/10/relationships/authors" Target="authors.xml"/><Relationship Id="rId5" Type="http://schemas.openxmlformats.org/officeDocument/2006/relationships/slide" Target="slides/slide1.xml"/><Relationship Id="rId15" Type="http://schemas.openxmlformats.org/officeDocument/2006/relationships/font" Target="fonts/font3.fntdata"/><Relationship Id="rId23" Type="http://schemas.microsoft.com/office/2015/10/relationships/revisionInfo" Target="revisionInfo.xml"/><Relationship Id="rId10" Type="http://schemas.openxmlformats.org/officeDocument/2006/relationships/slide" Target="slides/slide6.xml"/><Relationship Id="rId19"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font" Target="fonts/font2.fntdata"/><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844FCE1-8021-4527-8F95-061716CE035E}" type="datetimeFigureOut">
              <a:rPr lang="en-GB" smtClean="0"/>
              <a:t>16/11/2024</a:t>
            </a:fld>
            <a:endParaRPr lang="en-GB"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C8E9A25-32BB-415F-B8AE-9EE386B0F019}" type="slidenum">
              <a:rPr lang="en-GB" smtClean="0"/>
              <a:t>‹#›</a:t>
            </a:fld>
            <a:endParaRPr lang="en-GB" dirty="0"/>
          </a:p>
        </p:txBody>
      </p:sp>
    </p:spTree>
    <p:extLst>
      <p:ext uri="{BB962C8B-B14F-4D97-AF65-F5344CB8AC3E}">
        <p14:creationId xmlns:p14="http://schemas.microsoft.com/office/powerpoint/2010/main" val="18849658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8A379C0-EEC3-2682-A7EC-9033966060C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20E6688-1AB0-8789-41E6-505656BD503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1BBFECB-3586-2D0C-82B2-850D07E8F650}"/>
              </a:ext>
            </a:extLst>
          </p:cNvPr>
          <p:cNvSpPr>
            <a:spLocks noGrp="1"/>
          </p:cNvSpPr>
          <p:nvPr>
            <p:ph type="body" idx="1"/>
          </p:nvPr>
        </p:nvSpPr>
        <p:spPr/>
        <p:txBody>
          <a:bodyPr/>
          <a:lstStyle/>
          <a:p>
            <a:r>
              <a:rPr lang="en-US" sz="1800" b="0" i="0" dirty="0">
                <a:solidFill>
                  <a:srgbClr val="000000"/>
                </a:solidFill>
                <a:effectLst/>
                <a:latin typeface="Calibri Light" panose="020F0302020204030204" pitchFamily="34" charset="0"/>
              </a:rPr>
              <a:t>Good morning/afternoon everyone. Today’s assembly has been inspired by Place2Be’s Children’s Mental Health Week. The theme this year is ‘Know Yourself, Grow Yourself.</a:t>
            </a:r>
            <a:endParaRPr lang="en-GB" b="0" dirty="0"/>
          </a:p>
        </p:txBody>
      </p:sp>
      <p:sp>
        <p:nvSpPr>
          <p:cNvPr id="4" name="Slide Number Placeholder 3">
            <a:extLst>
              <a:ext uri="{FF2B5EF4-FFF2-40B4-BE49-F238E27FC236}">
                <a16:creationId xmlns:a16="http://schemas.microsoft.com/office/drawing/2014/main" id="{F5305DCF-5816-236D-8138-FF86282B91A0}"/>
              </a:ext>
            </a:extLst>
          </p:cNvPr>
          <p:cNvSpPr>
            <a:spLocks noGrp="1"/>
          </p:cNvSpPr>
          <p:nvPr>
            <p:ph type="sldNum" sz="quarter" idx="5"/>
          </p:nvPr>
        </p:nvSpPr>
        <p:spPr/>
        <p:txBody>
          <a:bodyPr/>
          <a:lstStyle/>
          <a:p>
            <a:fld id="{2C8E9A25-32BB-415F-B8AE-9EE386B0F019}" type="slidenum">
              <a:rPr lang="en-GB" smtClean="0"/>
              <a:t>1</a:t>
            </a:fld>
            <a:endParaRPr lang="en-GB" dirty="0"/>
          </a:p>
        </p:txBody>
      </p:sp>
    </p:spTree>
    <p:extLst>
      <p:ext uri="{BB962C8B-B14F-4D97-AF65-F5344CB8AC3E}">
        <p14:creationId xmlns:p14="http://schemas.microsoft.com/office/powerpoint/2010/main" val="341610974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i="0" dirty="0">
                <a:solidFill>
                  <a:srgbClr val="000000"/>
                </a:solidFill>
                <a:effectLst/>
                <a:latin typeface="Calibri Light" panose="020F0302020204030204" pitchFamily="34" charset="0"/>
              </a:rPr>
              <a:t>Our thoughts, feelings and actions can often surprise us and those around us. Do we show our true selves to others? It’s important to consider the impact of peer pressure, societal expectation and social media when asking yourself this question. </a:t>
            </a:r>
            <a:endParaRPr lang="en-US" dirty="0">
              <a:latin typeface="Aptos"/>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C8E9A25-32BB-415F-B8AE-9EE386B0F019}"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10357761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b="0" i="0">
                <a:solidFill>
                  <a:srgbClr val="000000"/>
                </a:solidFill>
                <a:effectLst/>
                <a:latin typeface="Calibri Light" panose="020F0302020204030204" pitchFamily="34" charset="0"/>
              </a:rPr>
              <a:t>Self-awareness can help us </a:t>
            </a:r>
            <a:r>
              <a:rPr lang="en-US" sz="1800" b="0" i="0" err="1">
                <a:solidFill>
                  <a:srgbClr val="000000"/>
                </a:solidFill>
                <a:effectLst/>
                <a:latin typeface="Calibri Light" panose="020F0302020204030204" pitchFamily="34" charset="0"/>
              </a:rPr>
              <a:t>recognise</a:t>
            </a:r>
            <a:r>
              <a:rPr lang="en-US" sz="1800" b="0" i="0">
                <a:solidFill>
                  <a:srgbClr val="000000"/>
                </a:solidFill>
                <a:effectLst/>
                <a:latin typeface="Calibri Light" panose="020F0302020204030204" pitchFamily="34" charset="0"/>
              </a:rPr>
              <a:t> what is driving our thoughts and actions, which can give us more control over how we respond.  </a:t>
            </a:r>
            <a:endParaRPr lang="en-GB"/>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C8E9A25-32BB-415F-B8AE-9EE386B0F019}"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8156164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fontAlgn="base"/>
            <a:r>
              <a:rPr lang="en-US" sz="1800" b="0" i="0">
                <a:solidFill>
                  <a:srgbClr val="000000"/>
                </a:solidFill>
                <a:effectLst/>
                <a:latin typeface="Aptos" panose="020B0004020202020204" pitchFamily="34" charset="0"/>
              </a:rPr>
              <a:t>I want you all to imagine that you have a bag or a pocket that contains 5 very special heart shaped stones.  </a:t>
            </a:r>
            <a:endParaRPr lang="en-US" b="0" i="0">
              <a:solidFill>
                <a:srgbClr val="000000"/>
              </a:solidFill>
              <a:effectLst/>
              <a:latin typeface="Segoe UI" panose="020B0502040204020203" pitchFamily="34" charset="0"/>
            </a:endParaRPr>
          </a:p>
          <a:p>
            <a:pPr algn="l" rtl="0" fontAlgn="base"/>
            <a:r>
              <a:rPr lang="en-US" sz="1800" b="0" i="0">
                <a:solidFill>
                  <a:srgbClr val="000000"/>
                </a:solidFill>
                <a:effectLst/>
                <a:latin typeface="Aptos" panose="020B0004020202020204" pitchFamily="34" charset="0"/>
              </a:rPr>
              <a:t>Each stone has a question within it – just for you. As I read each one, I want you to think quietly to yourself what the answer may be.  </a:t>
            </a:r>
            <a:endParaRPr lang="en-US" b="0" i="0">
              <a:solidFill>
                <a:srgbClr val="000000"/>
              </a:solidFill>
              <a:effectLst/>
              <a:latin typeface="Segoe UI" panose="020B0502040204020203" pitchFamily="34" charset="0"/>
            </a:endParaRPr>
          </a:p>
          <a:p>
            <a:endParaRPr lang="en-GB"/>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C8E9A25-32BB-415F-B8AE-9EE386B0F019}"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0804577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fontAlgn="base"/>
            <a:r>
              <a:rPr lang="en-US" sz="1800" b="0" i="0" dirty="0">
                <a:solidFill>
                  <a:srgbClr val="000000"/>
                </a:solidFill>
                <a:effectLst/>
                <a:latin typeface="Calibri Light" panose="020F0302020204030204" pitchFamily="34" charset="0"/>
              </a:rPr>
              <a:t>Sometimes we can learn more about ourselves with the help of others. We may not see parts of ourselves as easily, so feedback from friends, family and teachers can help us find out.  </a:t>
            </a:r>
            <a:endParaRPr lang="en-US" b="0" i="0" dirty="0">
              <a:solidFill>
                <a:srgbClr val="000000"/>
              </a:solidFill>
              <a:effectLst/>
              <a:latin typeface="Segoe UI" panose="020B0502040204020203" pitchFamily="34" charset="0"/>
            </a:endParaRPr>
          </a:p>
          <a:p>
            <a:pPr algn="l" rtl="0" fontAlgn="base"/>
            <a:r>
              <a:rPr lang="en-US" sz="1800" b="0" i="0" dirty="0">
                <a:solidFill>
                  <a:srgbClr val="000000"/>
                </a:solidFill>
                <a:effectLst/>
                <a:latin typeface="Calibri Light" panose="020F0302020204030204" pitchFamily="34" charset="0"/>
              </a:rPr>
              <a:t>What would a best friend or a family member say about you, what might others notice that you don’t always see?  Encourage students to reflect on this question. </a:t>
            </a:r>
            <a:endParaRPr lang="en-US" b="0" i="0" dirty="0">
              <a:solidFill>
                <a:srgbClr val="000000"/>
              </a:solidFill>
              <a:effectLst/>
              <a:latin typeface="Segoe UI" panose="020B0502040204020203" pitchFamily="34" charset="0"/>
            </a:endParaRPr>
          </a:p>
          <a:p>
            <a:endParaRPr lang="en-US" dirty="0">
              <a:latin typeface="Aptos"/>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C8E9A25-32BB-415F-B8AE-9EE386B0F019}"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0526171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11/16/2024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11/16/2024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11/16/2024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11/16/2024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11/16/2024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11/16/2024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11/16/2024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11/16/2024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11/16/2024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11/16/2024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11/16/2024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11/16/2024</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7" Type="http://schemas.openxmlformats.org/officeDocument/2006/relationships/image" Target="../media/image5.sv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4.png"/><Relationship Id="rId5" Type="http://schemas.openxmlformats.org/officeDocument/2006/relationships/image" Target="../media/image3.svg"/><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g"/><Relationship Id="rId1" Type="http://schemas.openxmlformats.org/officeDocument/2006/relationships/slideLayout" Target="../slideLayouts/slideLayout7.xml"/><Relationship Id="rId4" Type="http://schemas.openxmlformats.org/officeDocument/2006/relationships/image" Target="../media/image8.svg"/></Relationships>
</file>

<file path=ppt/slides/_rels/slide3.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2.xml"/><Relationship Id="rId1" Type="http://schemas.openxmlformats.org/officeDocument/2006/relationships/slideLayout" Target="../slideLayouts/slideLayout7.xml"/><Relationship Id="rId5" Type="http://schemas.openxmlformats.org/officeDocument/2006/relationships/image" Target="../media/image8.svg"/><Relationship Id="rId4" Type="http://schemas.openxmlformats.org/officeDocument/2006/relationships/image" Target="../media/image7.png"/></Relationships>
</file>

<file path=ppt/slides/_rels/slide4.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3.xml"/><Relationship Id="rId1" Type="http://schemas.openxmlformats.org/officeDocument/2006/relationships/slideLayout" Target="../slideLayouts/slideLayout7.xml"/><Relationship Id="rId5" Type="http://schemas.openxmlformats.org/officeDocument/2006/relationships/image" Target="../media/image8.svg"/><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4.xml"/><Relationship Id="rId1" Type="http://schemas.openxmlformats.org/officeDocument/2006/relationships/slideLayout" Target="../slideLayouts/slideLayout7.xml"/><Relationship Id="rId5" Type="http://schemas.openxmlformats.org/officeDocument/2006/relationships/image" Target="../media/image8.svg"/><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5.xml"/><Relationship Id="rId1" Type="http://schemas.openxmlformats.org/officeDocument/2006/relationships/slideLayout" Target="../slideLayouts/slideLayout7.xml"/><Relationship Id="rId5" Type="http://schemas.openxmlformats.org/officeDocument/2006/relationships/image" Target="../media/image8.svg"/><Relationship Id="rId4" Type="http://schemas.openxmlformats.org/officeDocument/2006/relationships/image" Target="../media/image7.png"/></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3.jpg"/><Relationship Id="rId1" Type="http://schemas.openxmlformats.org/officeDocument/2006/relationships/slideLayout" Target="../slideLayouts/slideLayout7.xml"/><Relationship Id="rId4" Type="http://schemas.openxmlformats.org/officeDocument/2006/relationships/image" Target="../media/image8.sv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781DD22-4892-21A5-4C06-D8BDF267B4E8}"/>
            </a:ext>
          </a:extLst>
        </p:cNvPr>
        <p:cNvGrpSpPr/>
        <p:nvPr/>
      </p:nvGrpSpPr>
      <p:grpSpPr>
        <a:xfrm>
          <a:off x="0" y="0"/>
          <a:ext cx="0" cy="0"/>
          <a:chOff x="0" y="0"/>
          <a:chExt cx="0" cy="0"/>
        </a:xfrm>
      </p:grpSpPr>
      <p:pic>
        <p:nvPicPr>
          <p:cNvPr id="4" name="Picture 3" descr="A yellow and orange rectangular frame with cartoon characters&#10;&#10;Description automatically generated">
            <a:extLst>
              <a:ext uri="{FF2B5EF4-FFF2-40B4-BE49-F238E27FC236}">
                <a16:creationId xmlns:a16="http://schemas.microsoft.com/office/drawing/2014/main" id="{0349E626-EC14-3A60-7B66-41444B50D5F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708" y="-14787"/>
            <a:ext cx="18285292" cy="10288523"/>
          </a:xfrm>
          <a:prstGeom prst="rect">
            <a:avLst/>
          </a:prstGeom>
        </p:spPr>
      </p:pic>
      <p:pic>
        <p:nvPicPr>
          <p:cNvPr id="3" name="Graphic 2">
            <a:extLst>
              <a:ext uri="{FF2B5EF4-FFF2-40B4-BE49-F238E27FC236}">
                <a16:creationId xmlns:a16="http://schemas.microsoft.com/office/drawing/2014/main" id="{0CC5DFA8-0B2F-2DD8-9D14-610C5B77FBD3}"/>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4210050" y="3641725"/>
            <a:ext cx="9867900" cy="2419350"/>
          </a:xfrm>
          <a:prstGeom prst="rect">
            <a:avLst/>
          </a:prstGeom>
        </p:spPr>
      </p:pic>
      <p:pic>
        <p:nvPicPr>
          <p:cNvPr id="5" name="Graphic 4">
            <a:extLst>
              <a:ext uri="{FF2B5EF4-FFF2-40B4-BE49-F238E27FC236}">
                <a16:creationId xmlns:a16="http://schemas.microsoft.com/office/drawing/2014/main" id="{03ED84B1-100E-FB9B-ACFC-E295557ACA0D}"/>
              </a:ext>
            </a:extLst>
          </p:cNvPr>
          <p:cNvPicPr>
            <a:picLocks noChangeAspect="1"/>
          </p:cNvPicPr>
          <p:nvPr/>
        </p:nvPicPr>
        <p:blipFill>
          <a:blip r:embed="rId6" cstate="screen">
            <a:extLst>
              <a:ext uri="{28A0092B-C50C-407E-A947-70E740481C1C}">
                <a14:useLocalDpi xmlns:a14="http://schemas.microsoft.com/office/drawing/2010/main"/>
              </a:ext>
              <a:ext uri="{96DAC541-7B7A-43D3-8B79-37D633B846F1}">
                <asvg:svgBlip xmlns:asvg="http://schemas.microsoft.com/office/drawing/2016/SVG/main" r:embed="rId7"/>
              </a:ext>
            </a:extLst>
          </a:blip>
          <a:stretch>
            <a:fillRect/>
          </a:stretch>
        </p:blipFill>
        <p:spPr>
          <a:xfrm>
            <a:off x="397183" y="300133"/>
            <a:ext cx="3397144" cy="2756049"/>
          </a:xfrm>
          <a:prstGeom prst="rect">
            <a:avLst/>
          </a:prstGeom>
        </p:spPr>
      </p:pic>
    </p:spTree>
    <p:extLst>
      <p:ext uri="{BB962C8B-B14F-4D97-AF65-F5344CB8AC3E}">
        <p14:creationId xmlns:p14="http://schemas.microsoft.com/office/powerpoint/2010/main" val="7073668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A green rectangle with a green border&#10;&#10;Description automatically generated">
            <a:extLst>
              <a:ext uri="{FF2B5EF4-FFF2-40B4-BE49-F238E27FC236}">
                <a16:creationId xmlns:a16="http://schemas.microsoft.com/office/drawing/2014/main" id="{F863A7FB-442C-DCCB-FAC0-51BF5016A3A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8288000" cy="10287000"/>
          </a:xfrm>
          <a:prstGeom prst="rect">
            <a:avLst/>
          </a:prstGeom>
        </p:spPr>
      </p:pic>
      <p:sp>
        <p:nvSpPr>
          <p:cNvPr id="5" name="TextBox 8">
            <a:extLst>
              <a:ext uri="{FF2B5EF4-FFF2-40B4-BE49-F238E27FC236}">
                <a16:creationId xmlns:a16="http://schemas.microsoft.com/office/drawing/2014/main" id="{43DDB9F8-03AC-F920-2869-2D90652FC7E6}"/>
              </a:ext>
            </a:extLst>
          </p:cNvPr>
          <p:cNvSpPr txBox="1"/>
          <p:nvPr/>
        </p:nvSpPr>
        <p:spPr>
          <a:xfrm>
            <a:off x="3506692" y="3466405"/>
            <a:ext cx="11274616" cy="2769989"/>
          </a:xfrm>
          <a:prstGeom prst="rect">
            <a:avLst/>
          </a:prstGeom>
        </p:spPr>
        <p:txBody>
          <a:bodyPr wrap="square" lIns="0" tIns="0" rIns="0" bIns="0" rtlCol="0" anchor="t">
            <a:spAutoFit/>
          </a:bodyPr>
          <a:lstStyle/>
          <a:p>
            <a:pPr marL="0" marR="0" lvl="0" indent="0" algn="l" defTabSz="914400" rtl="0" eaLnBrk="1" fontAlgn="auto" latinLnBrk="0" hangingPunct="1">
              <a:lnSpc>
                <a:spcPts val="5383"/>
              </a:lnSpc>
              <a:spcBef>
                <a:spcPts val="0"/>
              </a:spcBef>
              <a:spcAft>
                <a:spcPts val="0"/>
              </a:spcAft>
              <a:buClrTx/>
              <a:buSzTx/>
              <a:buFontTx/>
              <a:buNone/>
              <a:tabLst/>
              <a:defRPr/>
            </a:pPr>
            <a:r>
              <a:rPr kumimoji="0" lang="en-US" sz="5400" b="0" i="0" u="none" strike="noStrike" kern="1200" cap="none" spc="0" normalizeH="0" baseline="0" noProof="0" dirty="0">
                <a:ln>
                  <a:noFill/>
                </a:ln>
                <a:solidFill>
                  <a:srgbClr val="FFFFFF"/>
                </a:solidFill>
                <a:effectLst/>
                <a:uLnTx/>
                <a:uFillTx/>
                <a:latin typeface="Rubrik SemiBold" panose="020B0604020202020204" charset="0"/>
                <a:ea typeface="+mn-ea"/>
                <a:cs typeface="+mn-cs"/>
              </a:rPr>
              <a:t>“If you are able to look yourself in the mirror every day with the decisions that you make, that's where power starts.”</a:t>
            </a:r>
          </a:p>
        </p:txBody>
      </p:sp>
      <p:pic>
        <p:nvPicPr>
          <p:cNvPr id="8" name="Graphic 7">
            <a:extLst>
              <a:ext uri="{FF2B5EF4-FFF2-40B4-BE49-F238E27FC236}">
                <a16:creationId xmlns:a16="http://schemas.microsoft.com/office/drawing/2014/main" id="{8D568544-FA5F-115A-88E2-0434D6E719B9}"/>
              </a:ext>
            </a:extLst>
          </p:cNvPr>
          <p:cNvPicPr>
            <a:picLocks noChangeAspect="1"/>
          </p:cNvPicPr>
          <p:nvPr/>
        </p:nvPicPr>
        <p:blipFill>
          <a:blip r:embed="rId3" cstate="screen">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16560352" y="245095"/>
            <a:ext cx="1491357" cy="1388226"/>
          </a:xfrm>
          <a:prstGeom prst="rect">
            <a:avLst/>
          </a:prstGeom>
        </p:spPr>
      </p:pic>
      <p:sp>
        <p:nvSpPr>
          <p:cNvPr id="3" name="TextBox 8">
            <a:extLst>
              <a:ext uri="{FF2B5EF4-FFF2-40B4-BE49-F238E27FC236}">
                <a16:creationId xmlns:a16="http://schemas.microsoft.com/office/drawing/2014/main" id="{C231EBD8-60A6-E310-4E48-41A4220828FB}"/>
              </a:ext>
            </a:extLst>
          </p:cNvPr>
          <p:cNvSpPr txBox="1"/>
          <p:nvPr/>
        </p:nvSpPr>
        <p:spPr>
          <a:xfrm>
            <a:off x="3506692" y="6261108"/>
            <a:ext cx="11274616" cy="626454"/>
          </a:xfrm>
          <a:prstGeom prst="rect">
            <a:avLst/>
          </a:prstGeom>
        </p:spPr>
        <p:txBody>
          <a:bodyPr wrap="square" lIns="0" tIns="0" rIns="0" bIns="0" rtlCol="0" anchor="t">
            <a:spAutoFit/>
          </a:bodyPr>
          <a:lstStyle/>
          <a:p>
            <a:pPr marL="0" marR="0" lvl="0" indent="0" algn="l" defTabSz="914400" rtl="0" eaLnBrk="1" fontAlgn="auto" latinLnBrk="0" hangingPunct="1">
              <a:lnSpc>
                <a:spcPts val="5383"/>
              </a:lnSpc>
              <a:spcBef>
                <a:spcPts val="0"/>
              </a:spcBef>
              <a:spcAft>
                <a:spcPts val="0"/>
              </a:spcAft>
              <a:buClrTx/>
              <a:buSzTx/>
              <a:buFontTx/>
              <a:buNone/>
              <a:tabLst/>
              <a:defRPr/>
            </a:pPr>
            <a:r>
              <a:rPr kumimoji="0" lang="en-US" sz="3600" b="0" i="0" u="none" strike="noStrike" kern="1200" cap="none" spc="0" normalizeH="0" baseline="0" noProof="0" dirty="0">
                <a:ln>
                  <a:noFill/>
                </a:ln>
                <a:solidFill>
                  <a:srgbClr val="FFFFFF"/>
                </a:solidFill>
                <a:effectLst/>
                <a:uLnTx/>
                <a:uFillTx/>
                <a:latin typeface="Rubrik SemiBold" panose="020B0604020202020204" charset="0"/>
                <a:ea typeface="+mn-ea"/>
                <a:cs typeface="+mn-cs"/>
              </a:rPr>
              <a:t>Selena Gomez</a:t>
            </a:r>
          </a:p>
        </p:txBody>
      </p:sp>
    </p:spTree>
    <p:extLst>
      <p:ext uri="{BB962C8B-B14F-4D97-AF65-F5344CB8AC3E}">
        <p14:creationId xmlns:p14="http://schemas.microsoft.com/office/powerpoint/2010/main" val="30813613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person looking at a group of cartoon characters&#10;&#10;Description automatically generated">
            <a:extLst>
              <a:ext uri="{FF2B5EF4-FFF2-40B4-BE49-F238E27FC236}">
                <a16:creationId xmlns:a16="http://schemas.microsoft.com/office/drawing/2014/main" id="{99C4AEC2-934A-E47B-049D-12A0DA19E65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8288000" cy="10287000"/>
          </a:xfrm>
          <a:prstGeom prst="rect">
            <a:avLst/>
          </a:prstGeom>
        </p:spPr>
      </p:pic>
      <p:sp>
        <p:nvSpPr>
          <p:cNvPr id="8" name="TextBox 8"/>
          <p:cNvSpPr txBox="1"/>
          <p:nvPr/>
        </p:nvSpPr>
        <p:spPr>
          <a:xfrm>
            <a:off x="1560530" y="3953697"/>
            <a:ext cx="7399683" cy="1384995"/>
          </a:xfrm>
          <a:prstGeom prst="rect">
            <a:avLst/>
          </a:prstGeom>
        </p:spPr>
        <p:txBody>
          <a:bodyPr wrap="square" lIns="0" tIns="0" rIns="0" bIns="0" rtlCol="0" anchor="t">
            <a:spAutoFit/>
          </a:bodyPr>
          <a:lstStyle/>
          <a:p>
            <a:pPr marL="0" marR="0" lvl="0" indent="0" algn="l" defTabSz="914400" rtl="0" eaLnBrk="1" fontAlgn="auto" latinLnBrk="0" hangingPunct="1">
              <a:lnSpc>
                <a:spcPts val="5383"/>
              </a:lnSpc>
              <a:spcBef>
                <a:spcPts val="0"/>
              </a:spcBef>
              <a:spcAft>
                <a:spcPts val="0"/>
              </a:spcAft>
              <a:buClrTx/>
              <a:buSzTx/>
              <a:buFontTx/>
              <a:buNone/>
              <a:tabLst/>
              <a:defRPr/>
            </a:pPr>
            <a:r>
              <a:rPr kumimoji="0" lang="en-US" sz="5127" b="0" i="0" u="none" strike="noStrike" kern="1200" cap="none" spc="0" normalizeH="0" baseline="0" noProof="0" dirty="0">
                <a:ln>
                  <a:noFill/>
                </a:ln>
                <a:solidFill>
                  <a:srgbClr val="FFFFFF"/>
                </a:solidFill>
                <a:effectLst/>
                <a:uLnTx/>
                <a:uFillTx/>
                <a:latin typeface="Rubrik SemiBold" panose="020B0604020202020204" charset="0"/>
                <a:ea typeface="+mn-ea"/>
                <a:cs typeface="+mn-cs"/>
              </a:rPr>
              <a:t>How well do we really know ourselves? </a:t>
            </a:r>
          </a:p>
        </p:txBody>
      </p:sp>
      <p:pic>
        <p:nvPicPr>
          <p:cNvPr id="2" name="Graphic 1">
            <a:extLst>
              <a:ext uri="{FF2B5EF4-FFF2-40B4-BE49-F238E27FC236}">
                <a16:creationId xmlns:a16="http://schemas.microsoft.com/office/drawing/2014/main" id="{7777CC65-15D3-E7C1-C22C-BC6958DB7935}"/>
              </a:ext>
            </a:extLst>
          </p:cNvPr>
          <p:cNvPicPr>
            <a:picLocks noChangeAspect="1"/>
          </p:cNvPicPr>
          <p:nvPr/>
        </p:nvPicPr>
        <p:blipFill>
          <a:blip r:embed="rId4" cstate="screen">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16560352" y="245095"/>
            <a:ext cx="1491357" cy="1388226"/>
          </a:xfrm>
          <a:prstGeom prst="rect">
            <a:avLst/>
          </a:prstGeom>
        </p:spPr>
      </p:pic>
    </p:spTree>
    <p:extLst>
      <p:ext uri="{BB962C8B-B14F-4D97-AF65-F5344CB8AC3E}">
        <p14:creationId xmlns:p14="http://schemas.microsoft.com/office/powerpoint/2010/main" val="76447657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accent5">
            <a:lumMod val="75000"/>
          </a:schemeClr>
        </a:solidFill>
        <a:effectLst/>
      </p:bgPr>
    </p:bg>
    <p:spTree>
      <p:nvGrpSpPr>
        <p:cNvPr id="1" name=""/>
        <p:cNvGrpSpPr/>
        <p:nvPr/>
      </p:nvGrpSpPr>
      <p:grpSpPr>
        <a:xfrm>
          <a:off x="0" y="0"/>
          <a:ext cx="0" cy="0"/>
          <a:chOff x="0" y="0"/>
          <a:chExt cx="0" cy="0"/>
        </a:xfrm>
      </p:grpSpPr>
      <p:pic>
        <p:nvPicPr>
          <p:cNvPr id="12" name="Picture 11" descr="A person and person standing on a mountain&#10;&#10;Description automatically generated">
            <a:extLst>
              <a:ext uri="{FF2B5EF4-FFF2-40B4-BE49-F238E27FC236}">
                <a16:creationId xmlns:a16="http://schemas.microsoft.com/office/drawing/2014/main" id="{7417F3FA-E7EB-9274-3624-5674406EB34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8288000" cy="10287000"/>
          </a:xfrm>
          <a:prstGeom prst="rect">
            <a:avLst/>
          </a:prstGeom>
        </p:spPr>
      </p:pic>
      <p:sp>
        <p:nvSpPr>
          <p:cNvPr id="2" name="TextBox 8">
            <a:extLst>
              <a:ext uri="{FF2B5EF4-FFF2-40B4-BE49-F238E27FC236}">
                <a16:creationId xmlns:a16="http://schemas.microsoft.com/office/drawing/2014/main" id="{82FEFA99-FE8D-942B-14FE-701757B95A5A}"/>
              </a:ext>
            </a:extLst>
          </p:cNvPr>
          <p:cNvSpPr txBox="1"/>
          <p:nvPr/>
        </p:nvSpPr>
        <p:spPr>
          <a:xfrm>
            <a:off x="1562099" y="2846759"/>
            <a:ext cx="7451587" cy="4847481"/>
          </a:xfrm>
          <a:prstGeom prst="rect">
            <a:avLst/>
          </a:prstGeom>
        </p:spPr>
        <p:txBody>
          <a:bodyPr wrap="square" lIns="0" tIns="0" rIns="0" bIns="0" rtlCol="0" anchor="t">
            <a:spAutoFit/>
          </a:bodyPr>
          <a:lstStyle/>
          <a:p>
            <a:pPr marL="0" marR="0" lvl="0" indent="0" algn="l" defTabSz="914400" rtl="0" eaLnBrk="1" fontAlgn="auto" latinLnBrk="0" hangingPunct="1">
              <a:lnSpc>
                <a:spcPts val="5383"/>
              </a:lnSpc>
              <a:spcBef>
                <a:spcPts val="0"/>
              </a:spcBef>
              <a:spcAft>
                <a:spcPts val="0"/>
              </a:spcAft>
              <a:buClrTx/>
              <a:buSzTx/>
              <a:buFontTx/>
              <a:buNone/>
              <a:tabLst/>
              <a:defRPr/>
            </a:pPr>
            <a:r>
              <a:rPr kumimoji="0" lang="en-US" sz="5127" b="0" i="0" u="none" strike="noStrike" kern="1200" cap="none" spc="0" normalizeH="0" baseline="0" noProof="0" dirty="0">
                <a:ln>
                  <a:noFill/>
                </a:ln>
                <a:solidFill>
                  <a:srgbClr val="FFFFFF"/>
                </a:solidFill>
                <a:effectLst/>
                <a:uLnTx/>
                <a:uFillTx/>
                <a:latin typeface="Rubrik SemiBold" panose="020B0604020202020204" charset="0"/>
                <a:ea typeface="+mn-ea"/>
                <a:cs typeface="+mn-cs"/>
              </a:rPr>
              <a:t>By being curious about ourselves and noticing what’s going on,  we can make better choices and be more in touch with our feelings and  </a:t>
            </a:r>
            <a:r>
              <a:rPr kumimoji="0" lang="en-US" sz="5127" b="0" i="0" u="none" strike="noStrike" kern="1200" cap="none" spc="0" normalizeH="0" baseline="0" noProof="0" dirty="0" err="1">
                <a:ln>
                  <a:noFill/>
                </a:ln>
                <a:solidFill>
                  <a:srgbClr val="FFFFFF"/>
                </a:solidFill>
                <a:effectLst/>
                <a:uLnTx/>
                <a:uFillTx/>
                <a:latin typeface="Rubrik SemiBold" panose="020B0604020202020204" charset="0"/>
                <a:ea typeface="+mn-ea"/>
                <a:cs typeface="+mn-cs"/>
              </a:rPr>
              <a:t>behaviours</a:t>
            </a:r>
            <a:r>
              <a:rPr kumimoji="0" lang="en-US" sz="5127" b="0" i="0" u="none" strike="noStrike" kern="1200" cap="none" spc="0" normalizeH="0" baseline="0" noProof="0" dirty="0">
                <a:ln>
                  <a:noFill/>
                </a:ln>
                <a:solidFill>
                  <a:srgbClr val="FFFFFF"/>
                </a:solidFill>
                <a:effectLst/>
                <a:uLnTx/>
                <a:uFillTx/>
                <a:latin typeface="Rubrik SemiBold" panose="020B0604020202020204" charset="0"/>
                <a:ea typeface="+mn-ea"/>
                <a:cs typeface="+mn-cs"/>
              </a:rPr>
              <a:t>. </a:t>
            </a:r>
          </a:p>
        </p:txBody>
      </p:sp>
      <p:pic>
        <p:nvPicPr>
          <p:cNvPr id="3" name="Graphic 2">
            <a:extLst>
              <a:ext uri="{FF2B5EF4-FFF2-40B4-BE49-F238E27FC236}">
                <a16:creationId xmlns:a16="http://schemas.microsoft.com/office/drawing/2014/main" id="{10948542-865A-A2A0-6DCF-8B3677FF21B9}"/>
              </a:ext>
            </a:extLst>
          </p:cNvPr>
          <p:cNvPicPr>
            <a:picLocks noChangeAspect="1"/>
          </p:cNvPicPr>
          <p:nvPr/>
        </p:nvPicPr>
        <p:blipFill>
          <a:blip r:embed="rId4" cstate="screen">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16560352" y="245095"/>
            <a:ext cx="1491357" cy="1388226"/>
          </a:xfrm>
          <a:prstGeom prst="rect">
            <a:avLst/>
          </a:prstGeom>
        </p:spPr>
      </p:pic>
    </p:spTree>
    <p:extLst>
      <p:ext uri="{BB962C8B-B14F-4D97-AF65-F5344CB8AC3E}">
        <p14:creationId xmlns:p14="http://schemas.microsoft.com/office/powerpoint/2010/main" val="306524721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A close-up of a hand touching a color wheel&#10;&#10;Description automatically generated">
            <a:extLst>
              <a:ext uri="{FF2B5EF4-FFF2-40B4-BE49-F238E27FC236}">
                <a16:creationId xmlns:a16="http://schemas.microsoft.com/office/drawing/2014/main" id="{506536F1-F8C7-420C-B630-5C502023335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8288000" cy="10287000"/>
          </a:xfrm>
          <a:prstGeom prst="rect">
            <a:avLst/>
          </a:prstGeom>
        </p:spPr>
      </p:pic>
      <p:sp>
        <p:nvSpPr>
          <p:cNvPr id="6" name="TextBox 5">
            <a:extLst>
              <a:ext uri="{FF2B5EF4-FFF2-40B4-BE49-F238E27FC236}">
                <a16:creationId xmlns:a16="http://schemas.microsoft.com/office/drawing/2014/main" id="{9B9C8881-B1FE-C42F-8DC9-E6D143B3271B}"/>
              </a:ext>
            </a:extLst>
          </p:cNvPr>
          <p:cNvSpPr txBox="1"/>
          <p:nvPr/>
        </p:nvSpPr>
        <p:spPr>
          <a:xfrm>
            <a:off x="2452950" y="3553523"/>
            <a:ext cx="9783126" cy="4524315"/>
          </a:xfrm>
          <a:prstGeom prst="rect">
            <a:avLst/>
          </a:prstGeom>
          <a:noFill/>
        </p:spPr>
        <p:txBody>
          <a:bodyPr wrap="square">
            <a:spAutoFit/>
          </a:bodyPr>
          <a:lstStyle/>
          <a:p>
            <a:pPr marL="285750" indent="-285750" rtl="0" fontAlgn="base">
              <a:buFont typeface="Arial" panose="020B0604020202020204" pitchFamily="34" charset="0"/>
              <a:buChar char="•"/>
            </a:pPr>
            <a:r>
              <a:rPr lang="en-US" sz="3200" i="0">
                <a:solidFill>
                  <a:schemeClr val="bg1"/>
                </a:solidFill>
                <a:effectLst/>
                <a:latin typeface="Rubrik Light" panose="020B0604020202020204" charset="0"/>
              </a:rPr>
              <a:t>What makes me feel nervous? </a:t>
            </a:r>
          </a:p>
          <a:p>
            <a:pPr marL="285750" indent="-285750" rtl="0" fontAlgn="base">
              <a:buFont typeface="Arial" panose="020B0604020202020204" pitchFamily="34" charset="0"/>
              <a:buChar char="•"/>
            </a:pPr>
            <a:endParaRPr lang="en-US" sz="3200" i="0">
              <a:solidFill>
                <a:schemeClr val="bg1"/>
              </a:solidFill>
              <a:effectLst/>
              <a:latin typeface="Rubrik Light" panose="020B0604020202020204" charset="0"/>
            </a:endParaRPr>
          </a:p>
          <a:p>
            <a:pPr marL="285750" indent="-285750" rtl="0" fontAlgn="base">
              <a:buFont typeface="Arial" panose="020B0604020202020204" pitchFamily="34" charset="0"/>
              <a:buChar char="•"/>
            </a:pPr>
            <a:r>
              <a:rPr lang="en-US" sz="3200" i="0">
                <a:solidFill>
                  <a:schemeClr val="bg1"/>
                </a:solidFill>
                <a:effectLst/>
                <a:latin typeface="Rubrik Light" panose="020B0604020202020204" charset="0"/>
              </a:rPr>
              <a:t>What makes me feel relaxed?</a:t>
            </a:r>
          </a:p>
          <a:p>
            <a:pPr marL="285750" indent="-285750" rtl="0" fontAlgn="base">
              <a:buFont typeface="Arial" panose="020B0604020202020204" pitchFamily="34" charset="0"/>
              <a:buChar char="•"/>
            </a:pPr>
            <a:endParaRPr lang="en-US" sz="3200" i="0">
              <a:solidFill>
                <a:schemeClr val="bg1"/>
              </a:solidFill>
              <a:effectLst/>
              <a:latin typeface="Rubrik Light" panose="020B0604020202020204" charset="0"/>
            </a:endParaRPr>
          </a:p>
          <a:p>
            <a:pPr marL="285750" indent="-285750" rtl="0" fontAlgn="base">
              <a:buFont typeface="Arial" panose="020B0604020202020204" pitchFamily="34" charset="0"/>
              <a:buChar char="•"/>
            </a:pPr>
            <a:r>
              <a:rPr lang="en-US" sz="3200">
                <a:solidFill>
                  <a:schemeClr val="bg1"/>
                </a:solidFill>
                <a:latin typeface="Rubrik Light" panose="020B0604020202020204" charset="0"/>
              </a:rPr>
              <a:t>W</a:t>
            </a:r>
            <a:r>
              <a:rPr lang="en-US" sz="3200" i="0">
                <a:solidFill>
                  <a:schemeClr val="bg1"/>
                </a:solidFill>
                <a:effectLst/>
                <a:latin typeface="Rubrik Light" panose="020B0604020202020204" charset="0"/>
              </a:rPr>
              <a:t>hat do I enjoy learning about?</a:t>
            </a:r>
          </a:p>
          <a:p>
            <a:pPr marL="285750" indent="-285750" rtl="0" fontAlgn="base">
              <a:buFont typeface="Arial" panose="020B0604020202020204" pitchFamily="34" charset="0"/>
              <a:buChar char="•"/>
            </a:pPr>
            <a:endParaRPr lang="en-US" sz="3200" i="0">
              <a:solidFill>
                <a:schemeClr val="bg1"/>
              </a:solidFill>
              <a:effectLst/>
              <a:latin typeface="Rubrik Light" panose="020B0604020202020204" charset="0"/>
            </a:endParaRPr>
          </a:p>
          <a:p>
            <a:pPr marL="285750" indent="-285750" rtl="0" fontAlgn="base">
              <a:buFont typeface="Arial" panose="020B0604020202020204" pitchFamily="34" charset="0"/>
              <a:buChar char="•"/>
            </a:pPr>
            <a:r>
              <a:rPr lang="en-US" sz="3200" i="0">
                <a:solidFill>
                  <a:schemeClr val="bg1"/>
                </a:solidFill>
                <a:effectLst/>
                <a:latin typeface="Rubrik Light" panose="020B0604020202020204" charset="0"/>
              </a:rPr>
              <a:t>What am I good at? </a:t>
            </a:r>
          </a:p>
          <a:p>
            <a:pPr marL="285750" indent="-285750" rtl="0" fontAlgn="base">
              <a:buFont typeface="Arial" panose="020B0604020202020204" pitchFamily="34" charset="0"/>
              <a:buChar char="•"/>
            </a:pPr>
            <a:endParaRPr lang="en-US" sz="3200">
              <a:solidFill>
                <a:schemeClr val="bg1"/>
              </a:solidFill>
              <a:latin typeface="Rubrik Light" panose="020B0604020202020204" charset="0"/>
            </a:endParaRPr>
          </a:p>
          <a:p>
            <a:pPr marL="285750" indent="-285750" rtl="0" fontAlgn="base">
              <a:buFont typeface="Arial" panose="020B0604020202020204" pitchFamily="34" charset="0"/>
              <a:buChar char="•"/>
            </a:pPr>
            <a:r>
              <a:rPr lang="en-US" sz="3200">
                <a:solidFill>
                  <a:schemeClr val="bg1"/>
                </a:solidFill>
                <a:latin typeface="Rubrik Light" panose="020B0604020202020204" charset="0"/>
              </a:rPr>
              <a:t>What makes me laugh? </a:t>
            </a:r>
            <a:endParaRPr lang="en-US" sz="3200" i="0">
              <a:solidFill>
                <a:schemeClr val="bg1"/>
              </a:solidFill>
              <a:effectLst/>
              <a:latin typeface="Rubrik Light" panose="020B0604020202020204" charset="0"/>
            </a:endParaRPr>
          </a:p>
        </p:txBody>
      </p:sp>
      <p:sp>
        <p:nvSpPr>
          <p:cNvPr id="3" name="TextBox 8">
            <a:extLst>
              <a:ext uri="{FF2B5EF4-FFF2-40B4-BE49-F238E27FC236}">
                <a16:creationId xmlns:a16="http://schemas.microsoft.com/office/drawing/2014/main" id="{C0FE3257-2020-6047-B0A3-936E5D813D11}"/>
              </a:ext>
            </a:extLst>
          </p:cNvPr>
          <p:cNvSpPr txBox="1"/>
          <p:nvPr/>
        </p:nvSpPr>
        <p:spPr>
          <a:xfrm>
            <a:off x="2452950" y="1429097"/>
            <a:ext cx="7399683" cy="1661993"/>
          </a:xfrm>
          <a:prstGeom prst="rect">
            <a:avLst/>
          </a:prstGeom>
        </p:spPr>
        <p:txBody>
          <a:bodyPr wrap="square" lIns="0" tIns="0" rIns="0" bIns="0" rtlCol="0" anchor="t">
            <a:spAutoFit/>
          </a:bodyPr>
          <a:lstStyle/>
          <a:p>
            <a:r>
              <a:rPr kumimoji="0" lang="en-US" sz="5400" b="0" i="0" u="none" strike="noStrike" kern="1200" cap="none" spc="0" normalizeH="0" baseline="0" noProof="0">
                <a:ln>
                  <a:noFill/>
                </a:ln>
                <a:solidFill>
                  <a:schemeClr val="bg1"/>
                </a:solidFill>
                <a:effectLst/>
                <a:uLnTx/>
                <a:uFillTx/>
                <a:latin typeface="Rubrik SemiBold"/>
                <a:ea typeface="+mn-ea"/>
                <a:cs typeface="+mn-cs"/>
              </a:rPr>
              <a:t>Children’s Mental Health Week Activity  </a:t>
            </a:r>
            <a:endParaRPr lang="en-GB" sz="5400">
              <a:solidFill>
                <a:schemeClr val="bg1"/>
              </a:solidFill>
              <a:cs typeface="Calibri"/>
            </a:endParaRPr>
          </a:p>
        </p:txBody>
      </p:sp>
      <p:pic>
        <p:nvPicPr>
          <p:cNvPr id="5" name="Graphic 4">
            <a:extLst>
              <a:ext uri="{FF2B5EF4-FFF2-40B4-BE49-F238E27FC236}">
                <a16:creationId xmlns:a16="http://schemas.microsoft.com/office/drawing/2014/main" id="{1E6081AD-C37A-E573-663B-78A287F72B7A}"/>
              </a:ext>
            </a:extLst>
          </p:cNvPr>
          <p:cNvPicPr>
            <a:picLocks noChangeAspect="1"/>
          </p:cNvPicPr>
          <p:nvPr/>
        </p:nvPicPr>
        <p:blipFill>
          <a:blip r:embed="rId4" cstate="screen">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16560352" y="245095"/>
            <a:ext cx="1491357" cy="1388226"/>
          </a:xfrm>
          <a:prstGeom prst="rect">
            <a:avLst/>
          </a:prstGeom>
        </p:spPr>
      </p:pic>
    </p:spTree>
    <p:extLst>
      <p:ext uri="{BB962C8B-B14F-4D97-AF65-F5344CB8AC3E}">
        <p14:creationId xmlns:p14="http://schemas.microsoft.com/office/powerpoint/2010/main" val="260304858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person looking at a camera&#10;&#10;Description automatically generated">
            <a:extLst>
              <a:ext uri="{FF2B5EF4-FFF2-40B4-BE49-F238E27FC236}">
                <a16:creationId xmlns:a16="http://schemas.microsoft.com/office/drawing/2014/main" id="{D9667CEA-0F3C-4185-0126-D514945A1BB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8288000" cy="10287000"/>
          </a:xfrm>
          <a:prstGeom prst="rect">
            <a:avLst/>
          </a:prstGeom>
        </p:spPr>
      </p:pic>
      <p:sp>
        <p:nvSpPr>
          <p:cNvPr id="2" name="TextBox 8">
            <a:extLst>
              <a:ext uri="{FF2B5EF4-FFF2-40B4-BE49-F238E27FC236}">
                <a16:creationId xmlns:a16="http://schemas.microsoft.com/office/drawing/2014/main" id="{6292204D-298E-330C-F59A-D624633CACD0}"/>
              </a:ext>
            </a:extLst>
          </p:cNvPr>
          <p:cNvSpPr txBox="1"/>
          <p:nvPr/>
        </p:nvSpPr>
        <p:spPr>
          <a:xfrm>
            <a:off x="1931503" y="2342108"/>
            <a:ext cx="7399683" cy="4154984"/>
          </a:xfrm>
          <a:prstGeom prst="rect">
            <a:avLst/>
          </a:prstGeom>
        </p:spPr>
        <p:txBody>
          <a:bodyPr wrap="square" lIns="0" tIns="0" rIns="0" bIns="0" rtlCol="0" anchor="t">
            <a:spAutoFit/>
          </a:bodyPr>
          <a:lstStyle/>
          <a:p>
            <a:pPr marL="0" marR="0" lvl="0" indent="0" algn="l" defTabSz="914400" rtl="0" eaLnBrk="1" fontAlgn="auto" latinLnBrk="0" hangingPunct="1">
              <a:lnSpc>
                <a:spcPts val="5383"/>
              </a:lnSpc>
              <a:spcBef>
                <a:spcPts val="0"/>
              </a:spcBef>
              <a:spcAft>
                <a:spcPts val="0"/>
              </a:spcAft>
              <a:buClrTx/>
              <a:buSzTx/>
              <a:buFontTx/>
              <a:buNone/>
              <a:tabLst/>
              <a:defRPr/>
            </a:pPr>
            <a:r>
              <a:rPr kumimoji="0" lang="en-US" sz="5127" b="0" i="0" u="none" strike="noStrike" kern="1200" cap="none" spc="0" normalizeH="0" baseline="0" noProof="0">
                <a:ln>
                  <a:noFill/>
                </a:ln>
                <a:solidFill>
                  <a:srgbClr val="FFFFFF"/>
                </a:solidFill>
                <a:effectLst/>
                <a:uLnTx/>
                <a:uFillTx/>
                <a:latin typeface="Rubrik SemiBold" panose="020B0604020202020204" charset="0"/>
                <a:ea typeface="+mn-ea"/>
                <a:cs typeface="+mn-cs"/>
              </a:rPr>
              <a:t>What would a best friend or a family member say about you, what might others notice that you don’t always see? </a:t>
            </a:r>
          </a:p>
        </p:txBody>
      </p:sp>
      <p:pic>
        <p:nvPicPr>
          <p:cNvPr id="4" name="Graphic 3">
            <a:extLst>
              <a:ext uri="{FF2B5EF4-FFF2-40B4-BE49-F238E27FC236}">
                <a16:creationId xmlns:a16="http://schemas.microsoft.com/office/drawing/2014/main" id="{2830A64F-2588-DDFF-91F7-114422A6EA5B}"/>
              </a:ext>
            </a:extLst>
          </p:cNvPr>
          <p:cNvPicPr>
            <a:picLocks noChangeAspect="1"/>
          </p:cNvPicPr>
          <p:nvPr/>
        </p:nvPicPr>
        <p:blipFill>
          <a:blip r:embed="rId4" cstate="screen">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16560352" y="245095"/>
            <a:ext cx="1491357" cy="1388226"/>
          </a:xfrm>
          <a:prstGeom prst="rect">
            <a:avLst/>
          </a:prstGeom>
        </p:spPr>
      </p:pic>
    </p:spTree>
    <p:extLst>
      <p:ext uri="{BB962C8B-B14F-4D97-AF65-F5344CB8AC3E}">
        <p14:creationId xmlns:p14="http://schemas.microsoft.com/office/powerpoint/2010/main" val="69739038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accent4">
            <a:lumMod val="75000"/>
          </a:schemeClr>
        </a:solidFill>
        <a:effectLst/>
      </p:bgPr>
    </p:bg>
    <p:spTree>
      <p:nvGrpSpPr>
        <p:cNvPr id="1" name=""/>
        <p:cNvGrpSpPr/>
        <p:nvPr/>
      </p:nvGrpSpPr>
      <p:grpSpPr>
        <a:xfrm>
          <a:off x="0" y="0"/>
          <a:ext cx="0" cy="0"/>
          <a:chOff x="0" y="0"/>
          <a:chExt cx="0" cy="0"/>
        </a:xfrm>
      </p:grpSpPr>
      <p:pic>
        <p:nvPicPr>
          <p:cNvPr id="12" name="Picture 11" descr="A group of cartoon characters on ropes&#10;&#10;Description automatically generated">
            <a:extLst>
              <a:ext uri="{FF2B5EF4-FFF2-40B4-BE49-F238E27FC236}">
                <a16:creationId xmlns:a16="http://schemas.microsoft.com/office/drawing/2014/main" id="{A520A00A-3612-34EA-4159-B85584EA0A6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8288000" cy="10287000"/>
          </a:xfrm>
          <a:prstGeom prst="rect">
            <a:avLst/>
          </a:prstGeom>
        </p:spPr>
      </p:pic>
      <p:pic>
        <p:nvPicPr>
          <p:cNvPr id="3" name="Graphic 2">
            <a:extLst>
              <a:ext uri="{FF2B5EF4-FFF2-40B4-BE49-F238E27FC236}">
                <a16:creationId xmlns:a16="http://schemas.microsoft.com/office/drawing/2014/main" id="{132EBF1D-BA92-1186-38E6-75AEFE5C417A}"/>
              </a:ext>
            </a:extLst>
          </p:cNvPr>
          <p:cNvPicPr>
            <a:picLocks noChangeAspect="1"/>
          </p:cNvPicPr>
          <p:nvPr/>
        </p:nvPicPr>
        <p:blipFill>
          <a:blip r:embed="rId3" cstate="screen">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16560352" y="245095"/>
            <a:ext cx="1491357" cy="1388226"/>
          </a:xfrm>
          <a:prstGeom prst="rect">
            <a:avLst/>
          </a:prstGeom>
        </p:spPr>
      </p:pic>
      <p:sp>
        <p:nvSpPr>
          <p:cNvPr id="10" name="TextBox 8">
            <a:extLst>
              <a:ext uri="{FF2B5EF4-FFF2-40B4-BE49-F238E27FC236}">
                <a16:creationId xmlns:a16="http://schemas.microsoft.com/office/drawing/2014/main" id="{13345BE8-7BBE-D95A-BE6C-3EB54349D541}"/>
              </a:ext>
            </a:extLst>
          </p:cNvPr>
          <p:cNvSpPr txBox="1"/>
          <p:nvPr/>
        </p:nvSpPr>
        <p:spPr>
          <a:xfrm>
            <a:off x="2459313" y="2615578"/>
            <a:ext cx="13549408" cy="1384995"/>
          </a:xfrm>
          <a:prstGeom prst="rect">
            <a:avLst/>
          </a:prstGeom>
        </p:spPr>
        <p:txBody>
          <a:bodyPr wrap="square" lIns="0" tIns="0" rIns="0" bIns="0" rtlCol="0" anchor="t">
            <a:spAutoFit/>
          </a:bodyPr>
          <a:lstStyle/>
          <a:p>
            <a:pPr marL="0" marR="0" lvl="0" indent="0" algn="l" defTabSz="914400" rtl="0" eaLnBrk="1" fontAlgn="auto" latinLnBrk="0" hangingPunct="1">
              <a:lnSpc>
                <a:spcPts val="5383"/>
              </a:lnSpc>
              <a:spcBef>
                <a:spcPts val="0"/>
              </a:spcBef>
              <a:spcAft>
                <a:spcPts val="0"/>
              </a:spcAft>
              <a:buClrTx/>
              <a:buSzTx/>
              <a:buFontTx/>
              <a:buNone/>
              <a:tabLst/>
              <a:defRPr/>
            </a:pPr>
            <a:r>
              <a:rPr kumimoji="0" lang="en-US" sz="5000" i="0" u="none" strike="noStrike" kern="1200" cap="none" spc="0" normalizeH="0" baseline="0" noProof="0" dirty="0">
                <a:ln>
                  <a:noFill/>
                </a:ln>
                <a:solidFill>
                  <a:srgbClr val="FFFFFF"/>
                </a:solidFill>
                <a:effectLst/>
                <a:uLnTx/>
                <a:uFillTx/>
                <a:latin typeface="Rubrik SemiBold" panose="020B0604020202020204" charset="0"/>
                <a:ea typeface="+mn-ea"/>
                <a:cs typeface="+mn-cs"/>
              </a:rPr>
              <a:t>“If you are always trying to be normal, you    will never know how amazing you can be”</a:t>
            </a:r>
          </a:p>
        </p:txBody>
      </p:sp>
      <p:sp>
        <p:nvSpPr>
          <p:cNvPr id="2" name="TextBox 8">
            <a:extLst>
              <a:ext uri="{FF2B5EF4-FFF2-40B4-BE49-F238E27FC236}">
                <a16:creationId xmlns:a16="http://schemas.microsoft.com/office/drawing/2014/main" id="{37896DF9-8E11-266B-7C71-0DDDE79BFA0A}"/>
              </a:ext>
            </a:extLst>
          </p:cNvPr>
          <p:cNvSpPr txBox="1"/>
          <p:nvPr/>
        </p:nvSpPr>
        <p:spPr>
          <a:xfrm>
            <a:off x="2459313" y="4160460"/>
            <a:ext cx="11274616" cy="626454"/>
          </a:xfrm>
          <a:prstGeom prst="rect">
            <a:avLst/>
          </a:prstGeom>
        </p:spPr>
        <p:txBody>
          <a:bodyPr wrap="square" lIns="0" tIns="0" rIns="0" bIns="0" rtlCol="0" anchor="t">
            <a:spAutoFit/>
          </a:bodyPr>
          <a:lstStyle/>
          <a:p>
            <a:pPr marL="0" marR="0" lvl="0" indent="0" algn="l" defTabSz="914400" rtl="0" eaLnBrk="1" fontAlgn="auto" latinLnBrk="0" hangingPunct="1">
              <a:lnSpc>
                <a:spcPts val="5383"/>
              </a:lnSpc>
              <a:spcBef>
                <a:spcPts val="0"/>
              </a:spcBef>
              <a:spcAft>
                <a:spcPts val="0"/>
              </a:spcAft>
              <a:buClrTx/>
              <a:buSzTx/>
              <a:buFontTx/>
              <a:buNone/>
              <a:tabLst/>
              <a:defRPr/>
            </a:pPr>
            <a:r>
              <a:rPr kumimoji="0" lang="en-US" sz="3600" b="0" i="0" u="none" strike="noStrike" kern="1200" cap="none" spc="0" normalizeH="0" baseline="0" noProof="0" dirty="0">
                <a:ln>
                  <a:noFill/>
                </a:ln>
                <a:solidFill>
                  <a:srgbClr val="FFFFFF"/>
                </a:solidFill>
                <a:effectLst/>
                <a:uLnTx/>
                <a:uFillTx/>
                <a:latin typeface="Rubrik SemiBold" panose="020B0604020202020204" charset="0"/>
                <a:ea typeface="+mn-ea"/>
                <a:cs typeface="+mn-cs"/>
              </a:rPr>
              <a:t>Maya Angelou</a:t>
            </a:r>
          </a:p>
        </p:txBody>
      </p:sp>
    </p:spTree>
    <p:extLst>
      <p:ext uri="{BB962C8B-B14F-4D97-AF65-F5344CB8AC3E}">
        <p14:creationId xmlns:p14="http://schemas.microsoft.com/office/powerpoint/2010/main" val="299194102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6A3E065A9F46F846B77359383866DA7B" ma:contentTypeVersion="" ma:contentTypeDescription="Create a new document." ma:contentTypeScope="" ma:versionID="17711169d0ec21e93350823f0cda56a9">
  <xsd:schema xmlns:xsd="http://www.w3.org/2001/XMLSchema" xmlns:xs="http://www.w3.org/2001/XMLSchema" xmlns:p="http://schemas.microsoft.com/office/2006/metadata/properties" xmlns:ns1="http://schemas.microsoft.com/sharepoint/v3" xmlns:ns2="a7637a19-367a-4688-a577-98d1b2f5287e" xmlns:ns3="c08b032f-9e00-415d-9c15-e247b3ec09db" xmlns:ns4="80702035-83e4-4f4e-898a-6cc0c7e3ab77" targetNamespace="http://schemas.microsoft.com/office/2006/metadata/properties" ma:root="true" ma:fieldsID="29713c45adf0e8082d7e54979758cd96" ns1:_="" ns2:_="" ns3:_="" ns4:_="">
    <xsd:import namespace="http://schemas.microsoft.com/sharepoint/v3"/>
    <xsd:import namespace="a7637a19-367a-4688-a577-98d1b2f5287e"/>
    <xsd:import namespace="c08b032f-9e00-415d-9c15-e247b3ec09db"/>
    <xsd:import namespace="80702035-83e4-4f4e-898a-6cc0c7e3ab77"/>
    <xsd:element name="properties">
      <xsd:complexType>
        <xsd:sequence>
          <xsd:element name="documentManagement">
            <xsd:complexType>
              <xsd:all>
                <xsd:element ref="ns1:AverageRating" minOccurs="0"/>
                <xsd:element ref="ns1:RatingCount" minOccurs="0"/>
                <xsd:element ref="ns1:RatedBy" minOccurs="0"/>
                <xsd:element ref="ns1:Ratings" minOccurs="0"/>
                <xsd:element ref="ns1:LikesCount" minOccurs="0"/>
                <xsd:element ref="ns1:LikedBy" minOccurs="0"/>
                <xsd:element ref="ns2:SharedWithUsers" minOccurs="0"/>
                <xsd:element ref="ns2:SharingHintHash" minOccurs="0"/>
                <xsd:element ref="ns2:SharedWithDetails" minOccurs="0"/>
                <xsd:element ref="ns2:LastSharedByUser" minOccurs="0"/>
                <xsd:element ref="ns2:LastSharedByTime" minOccurs="0"/>
                <xsd:element ref="ns3:MediaServiceMetadata" minOccurs="0"/>
                <xsd:element ref="ns3:MediaServiceFastMetadata" minOccurs="0"/>
                <xsd:element ref="ns3:MediaServiceDateTaken" minOccurs="0"/>
                <xsd:element ref="ns3:MediaServiceAutoTags" minOccurs="0"/>
                <xsd:element ref="ns3:MediaServiceLocation" minOccurs="0"/>
                <xsd:element ref="ns3:MediaServiceOCR" minOccurs="0"/>
                <xsd:element ref="ns3:MediaServiceGenerationTime" minOccurs="0"/>
                <xsd:element ref="ns3:MediaServiceEventHashCode" minOccurs="0"/>
                <xsd:element ref="ns3:MediaServiceAutoKeyPoints" minOccurs="0"/>
                <xsd:element ref="ns3:MediaServiceKeyPoints" minOccurs="0"/>
                <xsd:element ref="ns3:MediaLengthInSeconds" minOccurs="0"/>
                <xsd:element ref="ns3:lcf76f155ced4ddcb4097134ff3c332f" minOccurs="0"/>
                <xsd:element ref="ns4:TaxCatchAll" minOccurs="0"/>
                <xsd:element ref="ns3:MediaServiceSearchProperties" minOccurs="0"/>
                <xsd:element ref="ns3: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AverageRating" ma:index="8" nillable="true" ma:displayName="Rating (0-5)" ma:decimals="2" ma:description="Average value of all the ratings that have been submitted" ma:internalName="AverageRating" ma:readOnly="true">
      <xsd:simpleType>
        <xsd:restriction base="dms:Number"/>
      </xsd:simpleType>
    </xsd:element>
    <xsd:element name="RatingCount" ma:index="9" nillable="true" ma:displayName="Number of Ratings" ma:decimals="0" ma:description="Number of ratings submitted" ma:internalName="RatingCount" ma:readOnly="true">
      <xsd:simpleType>
        <xsd:restriction base="dms:Number"/>
      </xsd:simpleType>
    </xsd:element>
    <xsd:element name="RatedBy" ma:index="10" nillable="true" ma:displayName="Rated By" ma:description="Users rated the item." ma:hidden="true" ma:list="UserInfo" ma:internalName="RatedBy">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Ratings" ma:index="11" nillable="true" ma:displayName="User ratings" ma:description="User ratings for the item" ma:hidden="true" ma:internalName="Ratings">
      <xsd:simpleType>
        <xsd:restriction base="dms:Note"/>
      </xsd:simpleType>
    </xsd:element>
    <xsd:element name="LikesCount" ma:index="12" nillable="true" ma:displayName="Number of Likes" ma:internalName="LikesCount">
      <xsd:simpleType>
        <xsd:restriction base="dms:Unknown"/>
      </xsd:simpleType>
    </xsd:element>
    <xsd:element name="LikedBy" ma:index="13" nillable="true" ma:displayName="Liked By" ma:hidden="true" ma:list="UserInfo" ma:internalName="LikedBy">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a7637a19-367a-4688-a577-98d1b2f5287e"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ingHintHash" ma:index="15" nillable="true" ma:displayName="Sharing Hint Hash" ma:internalName="SharingHintHash" ma:readOnly="true">
      <xsd:simpleType>
        <xsd:restriction base="dms:Text"/>
      </xsd:simpleType>
    </xsd:element>
    <xsd:element name="SharedWithDetails" ma:index="16" nillable="true" ma:displayName="Shared With Details" ma:internalName="SharedWithDetails" ma:readOnly="true">
      <xsd:simpleType>
        <xsd:restriction base="dms:Note">
          <xsd:maxLength value="255"/>
        </xsd:restriction>
      </xsd:simpleType>
    </xsd:element>
    <xsd:element name="LastSharedByUser" ma:index="17" nillable="true" ma:displayName="Last Shared By User" ma:description="" ma:internalName="LastSharedByUser" ma:readOnly="true">
      <xsd:simpleType>
        <xsd:restriction base="dms:Note">
          <xsd:maxLength value="255"/>
        </xsd:restriction>
      </xsd:simpleType>
    </xsd:element>
    <xsd:element name="LastSharedByTime" ma:index="18" nillable="true" ma:displayName="Last Shared By Time" ma:description="" ma:internalName="LastSharedByTime" ma:readOnly="true">
      <xsd:simpleType>
        <xsd:restriction base="dms:DateTime"/>
      </xsd:simpleType>
    </xsd:element>
  </xsd:schema>
  <xsd:schema xmlns:xsd="http://www.w3.org/2001/XMLSchema" xmlns:xs="http://www.w3.org/2001/XMLSchema" xmlns:dms="http://schemas.microsoft.com/office/2006/documentManagement/types" xmlns:pc="http://schemas.microsoft.com/office/infopath/2007/PartnerControls" targetNamespace="c08b032f-9e00-415d-9c15-e247b3ec09db" elementFormDefault="qualified">
    <xsd:import namespace="http://schemas.microsoft.com/office/2006/documentManagement/types"/>
    <xsd:import namespace="http://schemas.microsoft.com/office/infopath/2007/PartnerControls"/>
    <xsd:element name="MediaServiceMetadata" ma:index="19" nillable="true" ma:displayName="MediaServiceMetadata" ma:description="" ma:hidden="true" ma:internalName="MediaServiceMetadata" ma:readOnly="true">
      <xsd:simpleType>
        <xsd:restriction base="dms:Note"/>
      </xsd:simpleType>
    </xsd:element>
    <xsd:element name="MediaServiceFastMetadata" ma:index="20" nillable="true" ma:displayName="MediaServiceFastMetadata" ma:description="" ma:hidden="true" ma:internalName="MediaServiceFastMetadata" ma:readOnly="true">
      <xsd:simpleType>
        <xsd:restriction base="dms:Note"/>
      </xsd:simpleType>
    </xsd:element>
    <xsd:element name="MediaServiceDateTaken" ma:index="21" nillable="true" ma:displayName="MediaServiceDateTaken" ma:description="" ma:hidden="true" ma:internalName="MediaServiceDateTaken" ma:readOnly="true">
      <xsd:simpleType>
        <xsd:restriction base="dms:Text"/>
      </xsd:simpleType>
    </xsd:element>
    <xsd:element name="MediaServiceAutoTags" ma:index="22" nillable="true" ma:displayName="MediaServiceAutoTags" ma:description="" ma:internalName="MediaServiceAutoTags" ma:readOnly="true">
      <xsd:simpleType>
        <xsd:restriction base="dms:Text"/>
      </xsd:simpleType>
    </xsd:element>
    <xsd:element name="MediaServiceLocation" ma:index="23" nillable="true" ma:displayName="MediaServiceLocation" ma:description="" ma:internalName="MediaServiceLocation" ma:readOnly="true">
      <xsd:simpleType>
        <xsd:restriction base="dms:Text"/>
      </xsd:simpleType>
    </xsd:element>
    <xsd:element name="MediaServiceOCR" ma:index="24" nillable="true" ma:displayName="MediaServiceOCR" ma:internalName="MediaServiceOCR" ma:readOnly="true">
      <xsd:simpleType>
        <xsd:restriction base="dms:Note">
          <xsd:maxLength value="255"/>
        </xsd:restriction>
      </xsd:simpleType>
    </xsd:element>
    <xsd:element name="MediaServiceGenerationTime" ma:index="25" nillable="true" ma:displayName="MediaServiceGenerationTime" ma:hidden="true" ma:internalName="MediaServiceGenerationTime" ma:readOnly="true">
      <xsd:simpleType>
        <xsd:restriction base="dms:Text"/>
      </xsd:simpleType>
    </xsd:element>
    <xsd:element name="MediaServiceEventHashCode" ma:index="26" nillable="true" ma:displayName="MediaServiceEventHashCode" ma:hidden="true" ma:internalName="MediaServiceEventHashCode" ma:readOnly="true">
      <xsd:simpleType>
        <xsd:restriction base="dms:Text"/>
      </xsd:simpleType>
    </xsd:element>
    <xsd:element name="MediaServiceAutoKeyPoints" ma:index="27" nillable="true" ma:displayName="MediaServiceAutoKeyPoints" ma:hidden="true" ma:internalName="MediaServiceAutoKeyPoints" ma:readOnly="true">
      <xsd:simpleType>
        <xsd:restriction base="dms:Note"/>
      </xsd:simpleType>
    </xsd:element>
    <xsd:element name="MediaServiceKeyPoints" ma:index="28" nillable="true" ma:displayName="KeyPoints" ma:internalName="MediaServiceKeyPoints" ma:readOnly="true">
      <xsd:simpleType>
        <xsd:restriction base="dms:Note">
          <xsd:maxLength value="255"/>
        </xsd:restriction>
      </xsd:simpleType>
    </xsd:element>
    <xsd:element name="MediaLengthInSeconds" ma:index="29" nillable="true" ma:displayName="Length (seconds)" ma:internalName="MediaLengthInSeconds" ma:readOnly="true">
      <xsd:simpleType>
        <xsd:restriction base="dms:Unknown"/>
      </xsd:simpleType>
    </xsd:element>
    <xsd:element name="lcf76f155ced4ddcb4097134ff3c332f" ma:index="31" nillable="true" ma:taxonomy="true" ma:internalName="lcf76f155ced4ddcb4097134ff3c332f" ma:taxonomyFieldName="MediaServiceImageTags" ma:displayName="Image Tags" ma:readOnly="false" ma:fieldId="{5cf76f15-5ced-4ddc-b409-7134ff3c332f}" ma:taxonomyMulti="true" ma:sspId="b5400aad-a3f4-4bea-97d8-85ce61c1b316" ma:termSetId="09814cd3-568e-fe90-9814-8d621ff8fb84" ma:anchorId="fba54fb3-c3e1-fe81-a776-ca4b69148c4d" ma:open="true" ma:isKeyword="false">
      <xsd:complexType>
        <xsd:sequence>
          <xsd:element ref="pc:Terms" minOccurs="0" maxOccurs="1"/>
        </xsd:sequence>
      </xsd:complexType>
    </xsd:element>
    <xsd:element name="MediaServiceSearchProperties" ma:index="33" nillable="true" ma:displayName="MediaServiceSearchProperties" ma:hidden="true" ma:internalName="MediaServiceSearchProperties" ma:readOnly="true">
      <xsd:simpleType>
        <xsd:restriction base="dms:Note"/>
      </xsd:simpleType>
    </xsd:element>
    <xsd:element name="MediaServiceObjectDetectorVersions" ma:index="34" nillable="true" ma:displayName="MediaServiceObjectDetectorVersions" ma:description=""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80702035-83e4-4f4e-898a-6cc0c7e3ab77" elementFormDefault="qualified">
    <xsd:import namespace="http://schemas.microsoft.com/office/2006/documentManagement/types"/>
    <xsd:import namespace="http://schemas.microsoft.com/office/infopath/2007/PartnerControls"/>
    <xsd:element name="TaxCatchAll" ma:index="32" nillable="true" ma:displayName="Taxonomy Catch All Column" ma:hidden="true" ma:list="{73041a45-58e0-4365-b532-a6b5112c4836}" ma:internalName="TaxCatchAll" ma:showField="CatchAllData" ma:web="80702035-83e4-4f4e-898a-6cc0c7e3ab77">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ikesCount xmlns="http://schemas.microsoft.com/sharepoint/v3" xsi:nil="true"/>
    <Ratings xmlns="http://schemas.microsoft.com/sharepoint/v3" xsi:nil="true"/>
    <LikedBy xmlns="http://schemas.microsoft.com/sharepoint/v3">
      <UserInfo>
        <DisplayName/>
        <AccountId xsi:nil="true"/>
        <AccountType/>
      </UserInfo>
    </LikedBy>
    <TaxCatchAll xmlns="80702035-83e4-4f4e-898a-6cc0c7e3ab77" xsi:nil="true"/>
    <RatedBy xmlns="http://schemas.microsoft.com/sharepoint/v3">
      <UserInfo>
        <DisplayName/>
        <AccountId xsi:nil="true"/>
        <AccountType/>
      </UserInfo>
    </RatedBy>
    <lcf76f155ced4ddcb4097134ff3c332f xmlns="c08b032f-9e00-415d-9c15-e247b3ec09db">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E8665EA2-F9E6-4C55-88BC-9003A76E5C33}">
  <ds:schemaRefs>
    <ds:schemaRef ds:uri="80702035-83e4-4f4e-898a-6cc0c7e3ab77"/>
    <ds:schemaRef ds:uri="a7637a19-367a-4688-a577-98d1b2f5287e"/>
    <ds:schemaRef ds:uri="c08b032f-9e00-415d-9c15-e247b3ec09db"/>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microsoft.com/sharepoint/v3"/>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296B9E98-DCC3-4127-BF41-8C81C5A1F825}">
  <ds:schemaRefs>
    <ds:schemaRef ds:uri="http://schemas.microsoft.com/sharepoint/v3/contenttype/forms"/>
  </ds:schemaRefs>
</ds:datastoreItem>
</file>

<file path=customXml/itemProps3.xml><?xml version="1.0" encoding="utf-8"?>
<ds:datastoreItem xmlns:ds="http://schemas.openxmlformats.org/officeDocument/2006/customXml" ds:itemID="{73649D53-1E9E-4953-A80E-04C8C38CE8F3}">
  <ds:schemaRefs>
    <ds:schemaRef ds:uri="0da30ce9-b8a0-45e4-b0f2-36c40714930b"/>
    <ds:schemaRef ds:uri="7b675087-ab56-49e3-9133-c8969c08a453"/>
    <ds:schemaRef ds:uri="80702035-83e4-4f4e-898a-6cc0c7e3ab77"/>
    <ds:schemaRef ds:uri="c08b032f-9e00-415d-9c15-e247b3ec09db"/>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microsoft.com/sharepoint/v3"/>
    <ds:schemaRef ds:uri="http://schemas.openxmlformats.org/package/2006/metadata/core-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otalTime>51</TotalTime>
  <Words>369</Words>
  <Application>Microsoft Office PowerPoint</Application>
  <PresentationFormat>Custom</PresentationFormat>
  <Paragraphs>29</Paragraphs>
  <Slides>7</Slides>
  <Notes>5</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7</vt:i4>
      </vt:variant>
    </vt:vector>
  </HeadingPairs>
  <TitlesOfParts>
    <vt:vector size="15" baseType="lpstr">
      <vt:lpstr>Aptos</vt:lpstr>
      <vt:lpstr>Rubrik Light</vt:lpstr>
      <vt:lpstr>Calibri Light</vt:lpstr>
      <vt:lpstr>Arial</vt:lpstr>
      <vt:lpstr>Rubrik SemiBold</vt:lpstr>
      <vt:lpstr>Segoe UI</vt:lpstr>
      <vt:lpstr>Calibri</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Place2Be and Balfour Beatty</dc:title>
  <dc:creator>Josie Hough</dc:creator>
  <cp:lastModifiedBy>Saul Levitt</cp:lastModifiedBy>
  <cp:revision>13</cp:revision>
  <dcterms:created xsi:type="dcterms:W3CDTF">2006-08-16T00:00:00Z</dcterms:created>
  <dcterms:modified xsi:type="dcterms:W3CDTF">2024-11-16T14:09:17Z</dcterms:modified>
  <dc:identifier>DAFbx8V2OGA</dc:identifier>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0x0101006A3E065A9F46F846B77359383866DA7B</vt:lpwstr>
  </property>
  <property fmtid="{D5CDD505-2E9C-101B-9397-08002B2CF9AE}" pid="3" name="MediaServiceImageTags">
    <vt:lpwstr/>
  </property>
</Properties>
</file>